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</p:sldMasterIdLst>
  <p:notesMasterIdLst>
    <p:notesMasterId r:id="rId19"/>
  </p:notesMasterIdLst>
  <p:handoutMasterIdLst>
    <p:handoutMasterId r:id="rId20"/>
  </p:handoutMasterIdLst>
  <p:sldIdLst>
    <p:sldId id="437" r:id="rId3"/>
    <p:sldId id="488" r:id="rId4"/>
    <p:sldId id="489" r:id="rId5"/>
    <p:sldId id="490" r:id="rId6"/>
    <p:sldId id="491" r:id="rId7"/>
    <p:sldId id="492" r:id="rId8"/>
    <p:sldId id="474" r:id="rId9"/>
    <p:sldId id="476" r:id="rId10"/>
    <p:sldId id="477" r:id="rId11"/>
    <p:sldId id="478" r:id="rId12"/>
    <p:sldId id="475" r:id="rId13"/>
    <p:sldId id="479" r:id="rId14"/>
    <p:sldId id="480" r:id="rId15"/>
    <p:sldId id="481" r:id="rId16"/>
    <p:sldId id="487" r:id="rId17"/>
    <p:sldId id="44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87088" autoAdjust="0"/>
  </p:normalViewPr>
  <p:slideViewPr>
    <p:cSldViewPr>
      <p:cViewPr>
        <p:scale>
          <a:sx n="108" d="100"/>
          <a:sy n="108" d="100"/>
        </p:scale>
        <p:origin x="-170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821F2-B21C-4F2A-AB3F-701A9635C036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B768-88C0-4E9C-B8A5-F5B0E7DCF5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6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81856-A439-4BD7-8293-FD75B5D0AFF3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4801F-1F80-498C-9DDF-18D7C6E2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71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3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6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8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49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9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9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3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51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46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9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7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2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4801F-1F80-498C-9DDF-18D7C6E2589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45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01.09.2016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FDBFFB2-86D9-4B8F-A59A-553A60B94B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282A45-3651-4000-A0E8-809A6CBC312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AD2B8B-FC5E-42EA-A386-ACBA795006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11" Type="http://schemas.openxmlformats.org/officeDocument/2006/relationships/image" Target="../media/image16.jpeg"/><Relationship Id="rId5" Type="http://schemas.openxmlformats.org/officeDocument/2006/relationships/image" Target="../media/image8.jpeg"/><Relationship Id="rId10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0.jpeg"/><Relationship Id="rId4" Type="http://schemas.openxmlformats.org/officeDocument/2006/relationships/image" Target="../media/image1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4.jpg"/><Relationship Id="rId4" Type="http://schemas.openxmlformats.org/officeDocument/2006/relationships/image" Target="../media/image1.png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spu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8587"/>
            <a:ext cx="1912112" cy="14916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2204864"/>
            <a:ext cx="8136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r>
              <a:rPr lang="ru-RU" sz="2800" b="1" kern="0" dirty="0" smtClean="0">
                <a:solidFill>
                  <a:srgbClr val="2E83C3"/>
                </a:solidFill>
                <a:ea typeface="+mj-ea"/>
                <a:cs typeface="+mj-cs"/>
              </a:rPr>
              <a:t>Эффективные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практики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работы с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родителями, имеющими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детей дошкольного возраста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>
              <a:solidFill>
                <a:srgbClr val="2E83C3"/>
              </a:solidFill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F5BE00-86E3-7D01-0DBB-AA203A04DCA4}"/>
              </a:ext>
            </a:extLst>
          </p:cNvPr>
          <p:cNvSpPr txBox="1"/>
          <p:nvPr/>
        </p:nvSpPr>
        <p:spPr>
          <a:xfrm>
            <a:off x="3987691" y="5301208"/>
            <a:ext cx="51563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err="1">
                <a:solidFill>
                  <a:srgbClr val="2E83C3"/>
                </a:solidFill>
                <a:ea typeface="+mj-ea"/>
                <a:cs typeface="+mj-cs"/>
              </a:rPr>
              <a:t>Гадаборшева</a:t>
            </a:r>
            <a:r>
              <a:rPr lang="ru-RU" sz="2000" b="1" kern="0" dirty="0">
                <a:solidFill>
                  <a:srgbClr val="2E83C3"/>
                </a:solidFill>
                <a:ea typeface="+mj-ea"/>
                <a:cs typeface="+mj-cs"/>
              </a:rPr>
              <a:t> Зарина </a:t>
            </a:r>
            <a:r>
              <a:rPr lang="ru-RU" sz="2000" b="1" kern="0" dirty="0" err="1">
                <a:solidFill>
                  <a:srgbClr val="2E83C3"/>
                </a:solidFill>
                <a:ea typeface="+mj-ea"/>
                <a:cs typeface="+mj-cs"/>
              </a:rPr>
              <a:t>Исраиловна</a:t>
            </a:r>
            <a:r>
              <a:rPr lang="ru-RU" sz="2000" b="1" kern="0" dirty="0">
                <a:solidFill>
                  <a:srgbClr val="2E83C3"/>
                </a:solidFill>
                <a:ea typeface="+mj-ea"/>
                <a:cs typeface="+mj-cs"/>
              </a:rPr>
              <a:t> к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.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психол.н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., заведующий кафедрой педагогики и дошкольной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психологии ЧГПУ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084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71825" y="2384050"/>
            <a:ext cx="497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3137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32394297" imgH="21602700" progId="AcroExch.Document.DC">
                  <p:embed/>
                </p:oleObj>
              </mc:Choice>
              <mc:Fallback>
                <p:oleObj name="Acrobat Document" r:id="rId4" imgW="32394297" imgH="216027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41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xmlns="" id="{621592F4-C97A-4A16-9BAC-71CD55E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6514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7" y="0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6A2CF-A15B-447F-A6E6-FDCBBBB5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2" y="46892"/>
            <a:ext cx="1638942" cy="1428040"/>
          </a:xfrm>
          <a:prstGeom prst="ellipse">
            <a:avLst/>
          </a:prstGeom>
          <a:ln w="31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EF809-27E1-490E-898F-1F0A24875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9" y="0"/>
            <a:ext cx="1997455" cy="1481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1825" y="2384050"/>
            <a:ext cx="497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950439-11FB-4313-964C-CBBCBA4B60CC}"/>
              </a:ext>
            </a:extLst>
          </p:cNvPr>
          <p:cNvSpPr/>
          <p:nvPr/>
        </p:nvSpPr>
        <p:spPr>
          <a:xfrm>
            <a:off x="3488776" y="1674660"/>
            <a:ext cx="2166447" cy="648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Количество услуг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F72D6EE-0158-B642-0396-45EDDF5909C8}"/>
              </a:ext>
            </a:extLst>
          </p:cNvPr>
          <p:cNvSpPr/>
          <p:nvPr/>
        </p:nvSpPr>
        <p:spPr>
          <a:xfrm>
            <a:off x="998257" y="2628257"/>
            <a:ext cx="2016845" cy="828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2021г.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F49E2F0-BD2B-53EC-A0F0-EDA907B9936E}"/>
              </a:ext>
            </a:extLst>
          </p:cNvPr>
          <p:cNvSpPr/>
          <p:nvPr/>
        </p:nvSpPr>
        <p:spPr>
          <a:xfrm>
            <a:off x="998256" y="3950731"/>
            <a:ext cx="2016846" cy="828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2022г.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A7DA13-2932-7F56-6671-55D469FF424A}"/>
              </a:ext>
            </a:extLst>
          </p:cNvPr>
          <p:cNvSpPr/>
          <p:nvPr/>
        </p:nvSpPr>
        <p:spPr>
          <a:xfrm>
            <a:off x="6397842" y="2697764"/>
            <a:ext cx="2016845" cy="753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12000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0A4B160-F5E6-1F3D-F2CC-78374A14C045}"/>
              </a:ext>
            </a:extLst>
          </p:cNvPr>
          <p:cNvSpPr/>
          <p:nvPr/>
        </p:nvSpPr>
        <p:spPr>
          <a:xfrm>
            <a:off x="6432830" y="3950731"/>
            <a:ext cx="2016845" cy="828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16800</a:t>
            </a:r>
            <a:endParaRPr lang="ru-RU" dirty="0"/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xmlns="" id="{EFE24F93-CB45-23A5-9F97-F144496F4966}"/>
              </a:ext>
            </a:extLst>
          </p:cNvPr>
          <p:cNvSpPr/>
          <p:nvPr/>
        </p:nvSpPr>
        <p:spPr>
          <a:xfrm>
            <a:off x="4048856" y="2798602"/>
            <a:ext cx="1315232" cy="63039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лево-вправо 18">
            <a:extLst>
              <a:ext uri="{FF2B5EF4-FFF2-40B4-BE49-F238E27FC236}">
                <a16:creationId xmlns:a16="http://schemas.microsoft.com/office/drawing/2014/main" xmlns="" id="{F0F57EB3-BA62-FD00-4755-4FBF4EF0EE9C}"/>
              </a:ext>
            </a:extLst>
          </p:cNvPr>
          <p:cNvSpPr/>
          <p:nvPr/>
        </p:nvSpPr>
        <p:spPr>
          <a:xfrm>
            <a:off x="4048856" y="5283534"/>
            <a:ext cx="1315232" cy="63039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xmlns="" id="{DC2D581A-26F5-95FA-963F-6A01F42D9177}"/>
              </a:ext>
            </a:extLst>
          </p:cNvPr>
          <p:cNvSpPr/>
          <p:nvPr/>
        </p:nvSpPr>
        <p:spPr>
          <a:xfrm>
            <a:off x="4048856" y="4041068"/>
            <a:ext cx="1315232" cy="63039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E22A0F0-EE44-C9BD-BD87-D6C81FE072A6}"/>
              </a:ext>
            </a:extLst>
          </p:cNvPr>
          <p:cNvSpPr/>
          <p:nvPr/>
        </p:nvSpPr>
        <p:spPr>
          <a:xfrm>
            <a:off x="998256" y="5132165"/>
            <a:ext cx="2016846" cy="828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2023г.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C167187-EC4E-8023-B0A0-9E612435C2E1}"/>
              </a:ext>
            </a:extLst>
          </p:cNvPr>
          <p:cNvSpPr/>
          <p:nvPr/>
        </p:nvSpPr>
        <p:spPr>
          <a:xfrm>
            <a:off x="6432830" y="5105434"/>
            <a:ext cx="2016846" cy="828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50000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xmlns="" id="{621592F4-C97A-4A16-9BAC-71CD55E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6514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7" y="0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6A2CF-A15B-447F-A6E6-FDCBBBB5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2" y="46892"/>
            <a:ext cx="1638942" cy="1428040"/>
          </a:xfrm>
          <a:prstGeom prst="ellipse">
            <a:avLst/>
          </a:prstGeom>
          <a:ln w="31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EF809-27E1-490E-898F-1F0A24875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9" y="0"/>
            <a:ext cx="1997455" cy="1481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1825" y="2384050"/>
            <a:ext cx="497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FF90B1-D35D-3018-55AC-E54123991D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68" y="1738412"/>
            <a:ext cx="2591033" cy="1980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508B7836-00B4-6941-5DA6-BC71FAC62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94494" y="5887023"/>
            <a:ext cx="3346704" cy="639762"/>
          </a:xfrm>
        </p:spPr>
        <p:txBody>
          <a:bodyPr/>
          <a:lstStyle/>
          <a:p>
            <a:r>
              <a:rPr lang="ru-RU" dirty="0" smtClean="0"/>
              <a:t>УЗЛОВЫЕ ЦЕНТРЫ</a:t>
            </a:r>
            <a:endParaRPr lang="ru-RU" dirty="0"/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xmlns="" id="{DC6A9458-DD3E-D75B-248A-C60F278D411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54" y="1743051"/>
            <a:ext cx="2372970" cy="19755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FFAEE77-F94A-8614-8BC7-46B6A974A2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38412"/>
            <a:ext cx="2316776" cy="1980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57D843D-D909-642A-BA10-2095A95CF4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7704" y="4085762"/>
            <a:ext cx="2374969" cy="1779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395D614-E436-9FF8-85FF-DDE9BE029B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67" y="4060512"/>
            <a:ext cx="2463664" cy="1804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67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xmlns="" id="{621592F4-C97A-4A16-9BAC-71CD55E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6514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7" y="0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6A2CF-A15B-447F-A6E6-FDCBBBB5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2" y="46892"/>
            <a:ext cx="1638942" cy="1428040"/>
          </a:xfrm>
          <a:prstGeom prst="ellipse">
            <a:avLst/>
          </a:prstGeom>
          <a:ln w="31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EF809-27E1-490E-898F-1F0A24875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9" y="0"/>
            <a:ext cx="1997455" cy="1481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1825" y="2384050"/>
            <a:ext cx="497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9E0A7D1C-B0A0-0173-2C3B-BEEE8475F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508B7836-00B4-6941-5DA6-BC71FAC62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E17B379-A938-E447-1029-621157479F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44" y="4310187"/>
            <a:ext cx="2777672" cy="21288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F7663DE-2925-87BE-1D2B-3B2B88C97D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612" y="1769495"/>
            <a:ext cx="3024336" cy="2002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52" y="3177971"/>
            <a:ext cx="3366548" cy="1925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42" y="2983386"/>
            <a:ext cx="2671944" cy="17129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Текст 11">
            <a:extLst>
              <a:ext uri="{FF2B5EF4-FFF2-40B4-BE49-F238E27FC236}">
                <a16:creationId xmlns:a16="http://schemas.microsoft.com/office/drawing/2014/main" xmlns="" id="{508B7836-00B4-6941-5DA6-BC71FAC620C8}"/>
              </a:ext>
            </a:extLst>
          </p:cNvPr>
          <p:cNvSpPr txBox="1">
            <a:spLocks/>
          </p:cNvSpPr>
          <p:nvPr/>
        </p:nvSpPr>
        <p:spPr>
          <a:xfrm>
            <a:off x="3164492" y="6442684"/>
            <a:ext cx="3160586" cy="433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УЗЛОВЫЕ ЦЕНТРЫ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xmlns="" id="{621592F4-C97A-4A16-9BAC-71CD55E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6514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7" y="0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6A2CF-A15B-447F-A6E6-FDCBBBB5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2" y="46892"/>
            <a:ext cx="1638942" cy="1428040"/>
          </a:xfrm>
          <a:prstGeom prst="ellipse">
            <a:avLst/>
          </a:prstGeom>
          <a:ln w="31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EF809-27E1-490E-898F-1F0A24875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9" y="0"/>
            <a:ext cx="1997455" cy="1481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1825" y="2384050"/>
            <a:ext cx="497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9E0A7D1C-B0A0-0173-2C3B-BEEE8475FD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508B7836-00B4-6941-5DA6-BC71FAC62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67" y="1728679"/>
            <a:ext cx="2437825" cy="2308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6" y="2600025"/>
            <a:ext cx="2177456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54" y="2376807"/>
            <a:ext cx="2581252" cy="2285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66" y="4309003"/>
            <a:ext cx="3541050" cy="23042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16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9512" y="69269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«Воспитывает всё – люди, вещи, явления, но прежде всего и дольше всего – люди. Из них на первом месте -родители и педагоги». </a:t>
            </a:r>
            <a:endParaRPr lang="ru-RU" sz="28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28184" y="2343363"/>
            <a:ext cx="2354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А. С.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Макаренко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43363"/>
            <a:ext cx="4572638" cy="3101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573016"/>
            <a:ext cx="3850937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62800" cy="1113304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2700" b="1" dirty="0">
                <a:solidFill>
                  <a:schemeClr val="tx1"/>
                </a:solidFill>
                <a:latin typeface="Calibri" pitchFamily="34" charset="0"/>
              </a:rPr>
              <a:t>ТЕРРИТОРИАЛЬНЫЙ КООРДИНАТОР</a:t>
            </a:r>
            <a:r>
              <a:rPr lang="ru-RU" sz="2700" b="1" i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br>
              <a:rPr lang="ru-RU" sz="2700" b="1" i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ФГБОУ ВО «ЧЕЧЕНСКИЙ ГОСУДАРСТВЕННЫЙ </a:t>
            </a:r>
            <a:br>
              <a:rPr lang="ru-RU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ПЕДАГОГИЧЕСКИЙ УНИВЕРСИТЕТ»</a:t>
            </a:r>
            <a:r>
              <a:rPr lang="ru-RU" b="1" i="1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ru-RU" b="1" i="1" dirty="0">
                <a:solidFill>
                  <a:srgbClr val="FF000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0132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Calibri" pitchFamily="34" charset="0"/>
              </a:rPr>
              <a:t>НАШИ КООРДИНАТЫ:</a:t>
            </a:r>
          </a:p>
          <a:p>
            <a:pPr algn="ctr"/>
            <a:r>
              <a:rPr lang="ru-RU" i="1" dirty="0">
                <a:latin typeface="Calibri" pitchFamily="34" charset="0"/>
              </a:rPr>
              <a:t>Чеченская Республика, г. Грозный  </a:t>
            </a:r>
          </a:p>
          <a:p>
            <a:pPr algn="ctr"/>
            <a:r>
              <a:rPr lang="ru-RU" i="1" dirty="0">
                <a:latin typeface="Calibri" pitchFamily="34" charset="0"/>
              </a:rPr>
              <a:t>ул. </a:t>
            </a:r>
            <a:r>
              <a:rPr lang="ru-RU" i="1" dirty="0" err="1">
                <a:latin typeface="Calibri" pitchFamily="34" charset="0"/>
              </a:rPr>
              <a:t>Субры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err="1">
                <a:latin typeface="Calibri" pitchFamily="34" charset="0"/>
              </a:rPr>
              <a:t>Кишиевой</a:t>
            </a:r>
            <a:r>
              <a:rPr lang="ru-RU" i="1" dirty="0">
                <a:latin typeface="Calibri" pitchFamily="34" charset="0"/>
              </a:rPr>
              <a:t> д.33</a:t>
            </a:r>
            <a:endParaRPr lang="en-US" i="1" dirty="0">
              <a:latin typeface="Calibri" pitchFamily="34" charset="0"/>
            </a:endParaRPr>
          </a:p>
          <a:p>
            <a:pPr algn="ctr"/>
            <a:r>
              <a:rPr lang="en-US" dirty="0">
                <a:latin typeface="Calibri" pitchFamily="34" charset="0"/>
              </a:rPr>
              <a:t>E-mail</a:t>
            </a:r>
            <a:r>
              <a:rPr lang="ru-RU" dirty="0">
                <a:latin typeface="Calibri" pitchFamily="34" charset="0"/>
              </a:rPr>
              <a:t>: </a:t>
            </a:r>
            <a:r>
              <a:rPr lang="en-US" dirty="0">
                <a:latin typeface="Calibri" pitchFamily="34" charset="0"/>
              </a:rPr>
              <a:t>Vmeste_k_uspehu_chgpu@mail.ru</a:t>
            </a:r>
            <a:endParaRPr lang="ru-RU" dirty="0">
              <a:latin typeface="Calibri" pitchFamily="34" charset="0"/>
            </a:endParaRPr>
          </a:p>
          <a:p>
            <a:pPr algn="ctr"/>
            <a:r>
              <a:rPr lang="ru-RU" i="1" dirty="0" smtClean="0">
                <a:latin typeface="Calibri" pitchFamily="34" charset="0"/>
              </a:rPr>
              <a:t>тел: 8(986) 962-66-66</a:t>
            </a:r>
          </a:p>
          <a:p>
            <a:pPr algn="ctr"/>
            <a:r>
              <a:rPr lang="en-US" i="1" dirty="0" smtClean="0">
                <a:latin typeface="Calibri" pitchFamily="34" charset="0"/>
                <a:hlinkClick r:id="rId2"/>
              </a:rPr>
              <a:t>https</a:t>
            </a:r>
            <a:r>
              <a:rPr lang="en-US" i="1" dirty="0">
                <a:latin typeface="Calibri" pitchFamily="34" charset="0"/>
                <a:hlinkClick r:id="rId2"/>
              </a:rPr>
              <a:t>://chspu.ru/</a:t>
            </a:r>
            <a:r>
              <a:rPr lang="ru-RU" i="1" dirty="0">
                <a:latin typeface="Calibri" pitchFamily="34" charset="0"/>
              </a:rPr>
              <a:t> </a:t>
            </a:r>
            <a:r>
              <a:rPr lang="ru-RU" i="1" dirty="0" smtClean="0">
                <a:latin typeface="Calibri" pitchFamily="34" charset="0"/>
              </a:rPr>
              <a:t>- Центр комплексной поддержки семей с детьми дошкольного возраста «Вместе к успеху»</a:t>
            </a:r>
          </a:p>
          <a:p>
            <a:pPr algn="ctr"/>
            <a:r>
              <a:rPr lang="ru-RU" i="1" dirty="0" smtClean="0">
                <a:latin typeface="Calibri" pitchFamily="34" charset="0"/>
              </a:rPr>
              <a:t>Мы  в социальных сетях:</a:t>
            </a:r>
            <a:endParaRPr lang="ru-RU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7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65" y="192167"/>
            <a:ext cx="1912112" cy="14916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7069" y="184482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Дошкольный возраст является важнейшим в развитии человека, так как в это время происходят существенные физиологические, психологические и социальные изменения.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51" y="3736538"/>
            <a:ext cx="491110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76" y="44624"/>
            <a:ext cx="1912112" cy="1491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96468" y="1916832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возрастной психологии дошкольное детство считается одним из самых сложных и важных этапов психического развития ребенка. Каждому родителю необходимо знать психологические особенности дошкольников, чтобы суметь создать благоприятные условия для развития малыша, воспитать его сильной, гармоничной личностью.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07" y="4347854"/>
            <a:ext cx="424847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5928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semya-animatsionnaya-kartinka-0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857500" cy="193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emya-animatsionnaya-kartinka-0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292971" cy="22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92707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Семья даёт ребёнку первые представления о добре и зле, о нормах нравственности. Именно в семье складываются жизненные планы и идеалы человека. Поэтому важно, чтобы быт в семье был здоровым.</a:t>
            </a:r>
          </a:p>
        </p:txBody>
      </p:sp>
    </p:spTree>
    <p:extLst>
      <p:ext uri="{BB962C8B-B14F-4D97-AF65-F5344CB8AC3E}">
        <p14:creationId xmlns:p14="http://schemas.microsoft.com/office/powerpoint/2010/main" val="16948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5084"/>
            <a:ext cx="1912112" cy="14916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927076"/>
            <a:ext cx="86698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</a:rPr>
              <a:t>Семья является источником передачи ребёнку эмоциональных и </a:t>
            </a:r>
            <a:r>
              <a:rPr lang="ru-RU" sz="2800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деловых взаимоотношений</a:t>
            </a:r>
            <a:r>
              <a:rPr lang="ru-RU" sz="2800" dirty="0">
                <a:solidFill>
                  <a:srgbClr val="181818"/>
                </a:solidFill>
                <a:latin typeface="Times New Roman" panose="02020603050405020304" pitchFamily="18" charset="0"/>
              </a:rPr>
              <a:t>  между людьми, важнейшим институтом воспитания, социализации ребёнка.</a:t>
            </a:r>
            <a:endParaRPr lang="ru-RU" sz="2800" dirty="0"/>
          </a:p>
        </p:txBody>
      </p:sp>
      <p:pic>
        <p:nvPicPr>
          <p:cNvPr id="9" name="Picture 2" descr="semya-animatsionnaya-kartinka-0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67" y="4077072"/>
            <a:ext cx="3434308" cy="26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xmlns="" id="{621592F4-C97A-4A16-9BAC-71CD55E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94" y="18164"/>
            <a:ext cx="1996514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7" y="0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6A2CF-A15B-447F-A6E6-FDCBBBB5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54" y="0"/>
            <a:ext cx="1638942" cy="1428040"/>
          </a:xfrm>
          <a:prstGeom prst="ellipse">
            <a:avLst/>
          </a:prstGeom>
          <a:ln w="31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EF809-27E1-490E-898F-1F0A24875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66" y="23336"/>
            <a:ext cx="1997455" cy="14812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727726"/>
            <a:ext cx="8669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консультационный центр комплексной помощи родителям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«РОДИТЕЛЬСКИЙ УНИВЕРСИТЕТ»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altay/223006/2a0000015b2179da556dd9b5214321213415/XX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5" y="3174276"/>
            <a:ext cx="695325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4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xmlns="" id="{621592F4-C97A-4A16-9BAC-71CD55E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6514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7" y="0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6A2CF-A15B-447F-A6E6-FDCBBBB5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2" y="46892"/>
            <a:ext cx="1638942" cy="1428040"/>
          </a:xfrm>
          <a:prstGeom prst="ellipse">
            <a:avLst/>
          </a:prstGeom>
          <a:ln w="31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EF809-27E1-490E-898F-1F0A24875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9" y="0"/>
            <a:ext cx="1997455" cy="1481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1825" y="2384050"/>
            <a:ext cx="497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xmlns="" id="{34547C7C-DC8E-6094-3802-9C6158A852E9}"/>
              </a:ext>
            </a:extLst>
          </p:cNvPr>
          <p:cNvSpPr/>
          <p:nvPr/>
        </p:nvSpPr>
        <p:spPr>
          <a:xfrm>
            <a:off x="5179410" y="2155762"/>
            <a:ext cx="799538" cy="5232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950439-11FB-4313-964C-CBBCBA4B60CC}"/>
              </a:ext>
            </a:extLst>
          </p:cNvPr>
          <p:cNvSpPr/>
          <p:nvPr/>
        </p:nvSpPr>
        <p:spPr>
          <a:xfrm>
            <a:off x="251520" y="1671777"/>
            <a:ext cx="4463874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Национальный проект           «Образование»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Федеральный проект 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«Поддержка семей, имеющих детей»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«ВМЕСТЕ К УСПЕХУ»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F72D6EE-0158-B642-0396-45EDDF5909C8}"/>
              </a:ext>
            </a:extLst>
          </p:cNvPr>
          <p:cNvSpPr/>
          <p:nvPr/>
        </p:nvSpPr>
        <p:spPr>
          <a:xfrm>
            <a:off x="6410374" y="2079027"/>
            <a:ext cx="2016845" cy="828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2021г.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E8640C-73A3-9EFC-F185-5948F20094F0}"/>
              </a:ext>
            </a:extLst>
          </p:cNvPr>
          <p:cNvSpPr/>
          <p:nvPr/>
        </p:nvSpPr>
        <p:spPr>
          <a:xfrm>
            <a:off x="251520" y="3602048"/>
            <a:ext cx="4463874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2E83C3"/>
              </a:solidFill>
              <a:effectLst/>
              <a:uLnTx/>
              <a:uFillTx/>
              <a:ea typeface="+mj-ea"/>
              <a:cs typeface="+mj-cs"/>
            </a:endParaRPr>
          </a:p>
          <a:p>
            <a:pPr algn="ctr"/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Национальный проект           «Образование»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Федеральный проект 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«Поддержка семей, имеющих детей»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«РОДИТЕЛЬСКИЙ УНИВЕРСИТЕТ»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F49E2F0-BD2B-53EC-A0F0-EDA907B9936E}"/>
              </a:ext>
            </a:extLst>
          </p:cNvPr>
          <p:cNvSpPr/>
          <p:nvPr/>
        </p:nvSpPr>
        <p:spPr>
          <a:xfrm>
            <a:off x="171440" y="5367827"/>
            <a:ext cx="4543954" cy="1378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Национальный проект           «Образование»</a:t>
            </a:r>
          </a:p>
          <a:p>
            <a:pPr algn="ctr"/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Федеральный проект 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«Поддержка семей, имеющих детей»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«РОДИТЕЛЬСКИЙ УНИВЕРСИТЕТ»</a:t>
            </a: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8B89CC33-C936-AD75-4EB3-C6EF1F7C0FE3}"/>
              </a:ext>
            </a:extLst>
          </p:cNvPr>
          <p:cNvSpPr/>
          <p:nvPr/>
        </p:nvSpPr>
        <p:spPr>
          <a:xfrm>
            <a:off x="5166287" y="4029584"/>
            <a:ext cx="812661" cy="52322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B0589D6B-7106-BBAC-E65F-A6C3FF6C8B41}"/>
              </a:ext>
            </a:extLst>
          </p:cNvPr>
          <p:cNvSpPr/>
          <p:nvPr/>
        </p:nvSpPr>
        <p:spPr>
          <a:xfrm>
            <a:off x="5179410" y="5805264"/>
            <a:ext cx="864717" cy="50405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CA7DA13-2932-7F56-6671-55D469FF424A}"/>
              </a:ext>
            </a:extLst>
          </p:cNvPr>
          <p:cNvSpPr/>
          <p:nvPr/>
        </p:nvSpPr>
        <p:spPr>
          <a:xfrm>
            <a:off x="6429841" y="3885860"/>
            <a:ext cx="2016845" cy="7531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2022г.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0A4B160-F5E6-1F3D-F2CC-78374A14C045}"/>
              </a:ext>
            </a:extLst>
          </p:cNvPr>
          <p:cNvSpPr/>
          <p:nvPr/>
        </p:nvSpPr>
        <p:spPr>
          <a:xfrm>
            <a:off x="6429841" y="5617564"/>
            <a:ext cx="2016845" cy="691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2023г.</a:t>
            </a:r>
          </a:p>
        </p:txBody>
      </p:sp>
    </p:spTree>
    <p:extLst>
      <p:ext uri="{BB962C8B-B14F-4D97-AF65-F5344CB8AC3E}">
        <p14:creationId xmlns:p14="http://schemas.microsoft.com/office/powerpoint/2010/main" val="17028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xmlns="" id="{621592F4-C97A-4A16-9BAC-71CD55E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6514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7" y="0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6A2CF-A15B-447F-A6E6-FDCBBBB5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2" y="46892"/>
            <a:ext cx="1638942" cy="1428040"/>
          </a:xfrm>
          <a:prstGeom prst="ellipse">
            <a:avLst/>
          </a:prstGeom>
          <a:ln w="31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EF809-27E1-490E-898F-1F0A24875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9" y="0"/>
            <a:ext cx="1997455" cy="1481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1825" y="2384050"/>
            <a:ext cx="497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950439-11FB-4313-964C-CBBCBA4B60CC}"/>
              </a:ext>
            </a:extLst>
          </p:cNvPr>
          <p:cNvSpPr/>
          <p:nvPr/>
        </p:nvSpPr>
        <p:spPr>
          <a:xfrm>
            <a:off x="3488776" y="1731856"/>
            <a:ext cx="2166447" cy="648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Цель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7" y="3068960"/>
            <a:ext cx="8496944" cy="2835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  <a:tabLst>
                <a:tab pos="180340" algn="l"/>
                <a:tab pos="27051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целью деятельности Центр ставил оказание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">
            <a:extLst>
              <a:ext uri="{FF2B5EF4-FFF2-40B4-BE49-F238E27FC236}">
                <a16:creationId xmlns:a16="http://schemas.microsoft.com/office/drawing/2014/main" xmlns="" id="{621592F4-C97A-4A16-9BAC-71CD55EE7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96514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3A7F94-3B1B-4526-8BD6-6043DADF72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7" y="0"/>
            <a:ext cx="1912112" cy="1491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0F6A2CF-A15B-447F-A6E6-FDCBBBB541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502" y="46892"/>
            <a:ext cx="1638942" cy="1428040"/>
          </a:xfrm>
          <a:prstGeom prst="ellipse">
            <a:avLst/>
          </a:prstGeom>
          <a:ln w="31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EEF809-27E1-490E-898F-1F0A24875F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89" y="0"/>
            <a:ext cx="1997455" cy="14812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71825" y="2384050"/>
            <a:ext cx="4970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ea typeface="+mj-ea"/>
                <a:cs typeface="+mj-cs"/>
              </a:rPr>
              <a:t>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1950439-11FB-4313-964C-CBBCBA4B60CC}"/>
              </a:ext>
            </a:extLst>
          </p:cNvPr>
          <p:cNvSpPr/>
          <p:nvPr/>
        </p:nvSpPr>
        <p:spPr>
          <a:xfrm>
            <a:off x="3409320" y="1606468"/>
            <a:ext cx="2166447" cy="648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Задачи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400748"/>
            <a:ext cx="89107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нормативно-правового обеспечения функционирования сетевой консультационной Службы;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2.Создание условий для функционирования центра;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3.Организация и предоставление консультационных услуг родителям и лицам их замещающим или планирующим взять ребенка на воспитание;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4.Управление деятельностью консультационного центра;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5.Повышение квалификации специалистов по вопросам развития родительской компетентности, ответственного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6.Информационное обеспечение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7755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16096</TotalTime>
  <Words>380</Words>
  <Application>Microsoft Office PowerPoint</Application>
  <PresentationFormat>Экран (4:3)</PresentationFormat>
  <Paragraphs>71</Paragraphs>
  <Slides>16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Воздушный поток</vt:lpstr>
      <vt:lpstr>1_Воздушный поток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вебинара (период)</dc:title>
  <dc:creator>d</dc:creator>
  <cp:lastModifiedBy>User</cp:lastModifiedBy>
  <cp:revision>808</cp:revision>
  <dcterms:created xsi:type="dcterms:W3CDTF">2021-03-26T06:34:13Z</dcterms:created>
  <dcterms:modified xsi:type="dcterms:W3CDTF">2023-04-26T12:15:43Z</dcterms:modified>
</cp:coreProperties>
</file>