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68" r:id="rId5"/>
    <p:sldId id="269" r:id="rId6"/>
    <p:sldId id="264" r:id="rId7"/>
    <p:sldId id="257" r:id="rId8"/>
    <p:sldId id="258" r:id="rId9"/>
    <p:sldId id="259" r:id="rId10"/>
    <p:sldId id="271" r:id="rId11"/>
    <p:sldId id="272" r:id="rId12"/>
    <p:sldId id="267" r:id="rId13"/>
    <p:sldId id="270" r:id="rId14"/>
    <p:sldId id="273" r:id="rId15"/>
    <p:sldId id="260" r:id="rId16"/>
    <p:sldId id="261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60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151C94-149D-4C59-B3F2-0430B647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B9B63D7-DA5D-4825-8A54-E5F812B14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5C9664-7893-4FF9-801A-5ECC7061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30727A-BF59-4AED-AB35-37E5F1E5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6B0395-E2E0-4536-90F1-DCC94741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850BFA-3C02-4AD7-A6A7-7AD811F1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B62C5C6-6F96-46B4-99B3-2A960054F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766A2A-1FA1-4129-8DA6-1FE2C5B4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5E516BA-F508-4B10-A8DE-0F1B4802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2D4B40-C7DD-4C75-9C18-E1BD49A4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853E38E-0622-4E5F-AF59-A442636F6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C3B6D7-5F62-4AAA-93AF-B975DEC7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351613-1FE2-4AFA-949C-66D916EC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520F88-2439-48A8-B91E-E3024E04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2A1B20-83C1-48F6-A553-366B949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458E3C-C9A8-43BE-AEE3-FC020DAC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E850CA-0885-4406-AA62-13EBF4AF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8F9329-B876-4185-8CD8-6AE9C01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B1D9BE-04A0-4CCE-8F45-16446BA2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3EF469-D99C-49F2-89DD-84A226DA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54F45-9DAC-4E80-9772-3CCDBB46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CFBA04-184D-483D-8D3B-552240880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29EE3A-F1B8-4699-87B9-0244CF83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26C228-F756-491B-892B-C84A857F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F6AD2-6FCA-491E-BADD-7ECDBFFE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76533C-4314-4E0D-89A6-065E5AB7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6BB164-847F-452C-A10E-EBBE6E3E6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6EB764-31C9-4439-86F4-C1CAB9B6F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FEF068-F61B-4D6B-ABD9-17452DD8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A020E42-EBA8-4D5A-A484-37DEC19D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CBE2E93-5249-4459-AE54-AFC3A1AE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2438AB-877E-4A39-BFE4-EF04C1F9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1A0BD4-537C-44A2-8358-3F649AFE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DADFC9F-6D13-457B-BCB9-5041D2E3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2BA8B3D-F0E3-4235-B27D-D46FC882F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0C5CA54-0D63-4A30-B89B-2C75ACA17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0C214B8-8F62-4E90-8BEF-FF86CB54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DB48535-D10A-414E-8C3E-3E9D331F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3D55C0F-042D-4ECA-AAC1-BD011044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984D5D-70CD-48D7-ABC7-6B742588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7DE84D3-FF02-48EE-8759-9DF0BB1E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D8F1284-8718-4042-BBF3-85132DC0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7FA9544-FB9A-469F-AB80-92A10C52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D4F8103-9796-4DB3-9CF1-D7AD0496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ED9BB1C-1D7F-4461-B039-1CCBF201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A378B05-22BE-4141-8852-8F834B2A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3C2EA8-36AD-46CD-BE7E-CE03CADD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9CC30A-14DF-4F30-8625-46909806C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91239F8-2272-4D95-A9E2-05B8D85BC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7BDAFB8-CAEB-42CF-9FF3-8E79D562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6EF5100-1FD9-4640-9ED6-568B7F91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5BC85B-8A6A-4A5A-B6AB-45253D48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AB2709-3A04-4981-882A-79099DCA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B1FC542-AAF9-4752-8978-FB7502266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B06C2D4-F1B6-4A84-AD6F-7D971DE2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97D08D-B30A-4DBF-AD3B-91508FB0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227D12C-0DD1-497F-92A3-FA1186C9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9BAB8C7-C864-42E6-BE6D-1EAD4076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FF7618-AFFA-4777-B050-79A55E4A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9AF6512-FDEB-4200-AE89-95997A216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E900B99-77E6-4EAF-AA77-D91F6610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26CA-0663-4E07-A376-4C9EE9A80E0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B041F-D5E0-40A6-9FDB-4186443F7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797FB0-AC7D-47DF-89B6-AC4D4C6FE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="" xmlns:a16="http://schemas.microsoft.com/office/drawing/2014/main" id="{3AF17038-5EE2-4EC0-950E-7BA99D4096B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0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FE24BE-FE75-42A6-893A-B25FEE60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974" y="229720"/>
            <a:ext cx="9189022" cy="1294197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</a:t>
            </a:r>
            <a:b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6 «ЗЕЗАГ» Г.УРУС-МАРТАН"</a:t>
            </a:r>
            <a:endParaRPr lang="ru-RU" sz="2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415761D-9B1B-4017-A760-2C0F624A4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374" y="2014340"/>
            <a:ext cx="9144000" cy="2054420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РАЗВИВАЮЩАЯ ПРЕДМЕТНО-ПРОСТРАНСТВЕННАЯ СРЕДА  В РАЗВИТИИ ДЕТЕЙ РАННЕГО ВОЗРАСТА»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CE200CBB-74C2-4D02-8DBF-F1BC78246D1F}"/>
              </a:ext>
            </a:extLst>
          </p:cNvPr>
          <p:cNvSpPr/>
          <p:nvPr/>
        </p:nvSpPr>
        <p:spPr>
          <a:xfrm>
            <a:off x="427839" y="377505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EB5D25EF-D509-45DA-936A-A7D2BD20B965}"/>
              </a:ext>
            </a:extLst>
          </p:cNvPr>
          <p:cNvSpPr/>
          <p:nvPr/>
        </p:nvSpPr>
        <p:spPr>
          <a:xfrm>
            <a:off x="3980284" y="1523917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3A9205A9-ACBA-4E2C-95B2-93D330C9E2B1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AA5FC647-2D8A-4F5A-B684-7C55417FBFAD}"/>
              </a:ext>
            </a:extLst>
          </p:cNvPr>
          <p:cNvSpPr/>
          <p:nvPr/>
        </p:nvSpPr>
        <p:spPr>
          <a:xfrm>
            <a:off x="614493" y="4927134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47F07273-829C-469F-AE3E-C0F884299065}"/>
              </a:ext>
            </a:extLst>
          </p:cNvPr>
          <p:cNvSpPr/>
          <p:nvPr/>
        </p:nvSpPr>
        <p:spPr>
          <a:xfrm>
            <a:off x="9981500" y="94376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="" xmlns:a16="http://schemas.microsoft.com/office/drawing/2014/main" id="{0F36CB1C-C3D5-4931-B8BF-37E35D87D7BA}"/>
              </a:ext>
            </a:extLst>
          </p:cNvPr>
          <p:cNvSpPr/>
          <p:nvPr/>
        </p:nvSpPr>
        <p:spPr>
          <a:xfrm>
            <a:off x="5286957" y="4289540"/>
            <a:ext cx="2096482" cy="2045546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="" xmlns:a16="http://schemas.microsoft.com/office/drawing/2014/main" id="{98D546CE-648C-4E39-A9ED-CA4B34BFB815}"/>
              </a:ext>
            </a:extLst>
          </p:cNvPr>
          <p:cNvSpPr/>
          <p:nvPr/>
        </p:nvSpPr>
        <p:spPr>
          <a:xfrm>
            <a:off x="614493" y="220285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="" xmlns:a16="http://schemas.microsoft.com/office/drawing/2014/main" id="{195D41C6-0EA3-4ABF-AF43-52DD04DE278E}"/>
              </a:ext>
            </a:extLst>
          </p:cNvPr>
          <p:cNvSpPr/>
          <p:nvPr/>
        </p:nvSpPr>
        <p:spPr>
          <a:xfrm>
            <a:off x="7870173" y="5474956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26ECA8E6-0026-4D04-9CD7-71F11E6E6330}"/>
              </a:ext>
            </a:extLst>
          </p:cNvPr>
          <p:cNvSpPr/>
          <p:nvPr/>
        </p:nvSpPr>
        <p:spPr>
          <a:xfrm>
            <a:off x="3001630" y="4598106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9B053A47-DE65-4AFA-B633-772A68C68FF1}"/>
              </a:ext>
            </a:extLst>
          </p:cNvPr>
          <p:cNvSpPr/>
          <p:nvPr/>
        </p:nvSpPr>
        <p:spPr>
          <a:xfrm>
            <a:off x="10299284" y="342900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1D1A15B9-002A-4579-AEB3-70A29FEBF411}"/>
              </a:ext>
            </a:extLst>
          </p:cNvPr>
          <p:cNvSpPr/>
          <p:nvPr/>
        </p:nvSpPr>
        <p:spPr>
          <a:xfrm>
            <a:off x="10690968" y="382068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8" r="42788"/>
          <a:stretch/>
        </p:blipFill>
        <p:spPr>
          <a:xfrm>
            <a:off x="295700" y="559559"/>
            <a:ext cx="4508311" cy="416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871" y="907593"/>
            <a:ext cx="22129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36763"/>
          <a:stretch/>
        </p:blipFill>
        <p:spPr>
          <a:xfrm>
            <a:off x="5422567" y="2129051"/>
            <a:ext cx="6478279" cy="416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0" y="4909308"/>
            <a:ext cx="182245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559559"/>
            <a:ext cx="828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8" y="300251"/>
            <a:ext cx="5208893" cy="390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45" y="2253586"/>
            <a:ext cx="5777552" cy="433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563207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60" y="1385532"/>
            <a:ext cx="822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873" y="563207"/>
            <a:ext cx="8175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78" y="4858780"/>
            <a:ext cx="1262062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59" y="5258036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6" y="4766894"/>
            <a:ext cx="15367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1" y="365125"/>
            <a:ext cx="11053549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от правильной организации зоны для детской деятельности.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1" y="1709940"/>
            <a:ext cx="822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1" y="2745914"/>
            <a:ext cx="803900" cy="79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4" y="3862154"/>
            <a:ext cx="853357" cy="8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5" y="4958993"/>
            <a:ext cx="800362" cy="8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948" y="17702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316" y="28209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227" y="3966894"/>
            <a:ext cx="71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300" y="503314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141" y="1770230"/>
            <a:ext cx="1044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прохождение адаптации ребенка  к детскому саду;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3140" y="2820901"/>
            <a:ext cx="995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эмоционально-благоприятной атмосферы  в ДОУ;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3140" y="4019183"/>
            <a:ext cx="10498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комфортного пребывания  детей  в ДОУ;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8674" y="4958993"/>
            <a:ext cx="9539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психологической безопасности каждого ребенка.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3344121"/>
            <a:ext cx="725078" cy="72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009" y="238457"/>
            <a:ext cx="8175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266" y="5913100"/>
            <a:ext cx="822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36" y="6141493"/>
            <a:ext cx="560439" cy="5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699" y="284808"/>
            <a:ext cx="11541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сентября  2022 году в группу раннего возраста «Одуванчики»  поступило 18 детей.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10 девочек и 8 мальчиков.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прошествии одной недели посещения детьми детского сада  педагогом-психологом  была проведена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детей в группе.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9273" y="2077943"/>
            <a:ext cx="10208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адаптационного периода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739" y="2259248"/>
            <a:ext cx="2199831" cy="219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2" y="3927556"/>
            <a:ext cx="2750928" cy="274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684">
            <a:off x="2820157" y="3914738"/>
            <a:ext cx="7147857" cy="76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97" y="2498012"/>
            <a:ext cx="3698605" cy="369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8" y="2022057"/>
            <a:ext cx="72548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27" y="5724336"/>
            <a:ext cx="963612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08" y="1781550"/>
            <a:ext cx="4762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80" y="2077943"/>
            <a:ext cx="806023" cy="81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98" y="234940"/>
            <a:ext cx="814772" cy="81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993" y="4734426"/>
            <a:ext cx="2441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общего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детей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29%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6156" y="3551273"/>
            <a:ext cx="26516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общего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количества детей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57%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835404" y="2823067"/>
            <a:ext cx="2233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общего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14%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52" y="245661"/>
            <a:ext cx="943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двух месяцев  изучалось влияние  локации созданной с использование  магнитного полотна на адаптацию детей раннего возраста.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21" y="501427"/>
            <a:ext cx="963612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1443" r="-2786" b="24279"/>
          <a:stretch/>
        </p:blipFill>
        <p:spPr>
          <a:xfrm rot="10800000">
            <a:off x="600501" y="1651380"/>
            <a:ext cx="9917840" cy="489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320" y="5626527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230445"/>
            <a:ext cx="126206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3" y="973708"/>
            <a:ext cx="634206" cy="6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2" y="4928997"/>
            <a:ext cx="628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5EFEE9-78B9-41C7-9476-E37E7AA4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558902"/>
          </a:xfrm>
        </p:spPr>
        <p:txBody>
          <a:bodyPr>
            <a:noAutofit/>
          </a:bodyPr>
          <a:lstStyle/>
          <a:p>
            <a:r>
              <a:rPr lang="ru-RU" sz="4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результате проведенного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выявлено увеличение высокого  и среднего уровня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адаптированности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к ДОУ.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значительный спад низкого уровня.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положительные сдвиги отмечались в стабилизации эмоциональной сферы. Ребенок быстро успокаивался ,расставшись с мамой,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реже плакал в течении дня.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38A00C9C-1A96-49E3-AFA5-A8338C5FFE1C}"/>
              </a:ext>
            </a:extLst>
          </p:cNvPr>
          <p:cNvSpPr/>
          <p:nvPr/>
        </p:nvSpPr>
        <p:spPr>
          <a:xfrm>
            <a:off x="6107653" y="264433"/>
            <a:ext cx="614711" cy="583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1F6131AF-9DE6-41E5-88C4-215CA23A2A42}"/>
              </a:ext>
            </a:extLst>
          </p:cNvPr>
          <p:cNvSpPr/>
          <p:nvPr/>
        </p:nvSpPr>
        <p:spPr>
          <a:xfrm>
            <a:off x="534189" y="79525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44FD99E8-FCE4-44B9-9006-2D2D1F5DFB12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63E52C75-A991-4CE7-8598-B64866A435CF}"/>
              </a:ext>
            </a:extLst>
          </p:cNvPr>
          <p:cNvSpPr/>
          <p:nvPr/>
        </p:nvSpPr>
        <p:spPr>
          <a:xfrm>
            <a:off x="3902193" y="5691115"/>
            <a:ext cx="1256661" cy="10550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="" xmlns:a16="http://schemas.microsoft.com/office/drawing/2014/main" id="{C7CDF20E-26F9-402E-A027-4F1377998EB3}"/>
              </a:ext>
            </a:extLst>
          </p:cNvPr>
          <p:cNvSpPr/>
          <p:nvPr/>
        </p:nvSpPr>
        <p:spPr>
          <a:xfrm>
            <a:off x="177421" y="2442949"/>
            <a:ext cx="595156" cy="635827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2464952D-FF15-47BD-B997-292319E90D36}"/>
              </a:ext>
            </a:extLst>
          </p:cNvPr>
          <p:cNvSpPr/>
          <p:nvPr/>
        </p:nvSpPr>
        <p:spPr>
          <a:xfrm>
            <a:off x="11189411" y="5936116"/>
            <a:ext cx="479425" cy="525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4669DBA-2EFB-45D8-8DAE-5AD121A1EB2C}"/>
              </a:ext>
            </a:extLst>
          </p:cNvPr>
          <p:cNvSpPr/>
          <p:nvPr/>
        </p:nvSpPr>
        <p:spPr>
          <a:xfrm>
            <a:off x="1027297" y="6086901"/>
            <a:ext cx="733264" cy="6485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="" xmlns:a16="http://schemas.microsoft.com/office/drawing/2014/main" id="{FF2BF700-0214-4486-91EC-CEBDF2A988A1}"/>
              </a:ext>
            </a:extLst>
          </p:cNvPr>
          <p:cNvSpPr/>
          <p:nvPr/>
        </p:nvSpPr>
        <p:spPr>
          <a:xfrm>
            <a:off x="10636708" y="474848"/>
            <a:ext cx="1168605" cy="1117247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="" xmlns:a16="http://schemas.microsoft.com/office/drawing/2014/main" id="{A5D553A6-D09E-4C0A-9F89-B9BA8C2591F0}"/>
              </a:ext>
            </a:extLst>
          </p:cNvPr>
          <p:cNvSpPr/>
          <p:nvPr/>
        </p:nvSpPr>
        <p:spPr>
          <a:xfrm>
            <a:off x="199416" y="113257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63DEF258-C087-49AB-A512-1941CECE6097}"/>
              </a:ext>
            </a:extLst>
          </p:cNvPr>
          <p:cNvSpPr/>
          <p:nvPr/>
        </p:nvSpPr>
        <p:spPr>
          <a:xfrm>
            <a:off x="8340397" y="5500048"/>
            <a:ext cx="818215" cy="78281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989717" y="290181"/>
            <a:ext cx="7168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ВЕРНЕМСЯ К ВОПРОСУ !</a:t>
            </a:r>
            <a:endParaRPr lang="ru-RU" sz="4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6" y="1227741"/>
            <a:ext cx="5292672" cy="190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89717" y="3378414"/>
            <a:ext cx="7451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ДОЛЖНА ВЫПОЛНЯТЬ  АДАПТАЦИОННУЮ,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ОБРАЗОВАТЕЛЬНУЮ,РАЗВИВАЮЩУЮ,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ВОСПИТЫВАЮЩУЮ,СТИМУЛИРУЮЩУЮ,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ОРГАНИЗАЦИОННУЮ,КОММУНИКАТИВНУЮ ФУНКЦИИ.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345" y="2840357"/>
            <a:ext cx="27527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64" y="932136"/>
            <a:ext cx="1574414" cy="240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7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86" y="497722"/>
            <a:ext cx="1153235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САМОЕ ГЛАВНОЕ - ОНА ДОЛЖНА РАБОТАТЬ</a:t>
            </a:r>
          </a:p>
          <a:p>
            <a:r>
              <a:rPr lang="ru-RU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САВМОСТОЯТЕЛЬНОСТИ РЕБЕНКА!!</a:t>
            </a:r>
            <a:endParaRPr lang="ru-RU" sz="3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53" y="1651380"/>
            <a:ext cx="7690799" cy="432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51" y="2576063"/>
            <a:ext cx="7318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15" y="5976061"/>
            <a:ext cx="828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060" y="887104"/>
            <a:ext cx="934873" cy="88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6" y="3813720"/>
            <a:ext cx="22002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8" y="5944855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олилиния: фигура 36">
            <a:extLst>
              <a:ext uri="{FF2B5EF4-FFF2-40B4-BE49-F238E27FC236}">
                <a16:creationId xmlns="" xmlns:a16="http://schemas.microsoft.com/office/drawing/2014/main" id="{47AB67D7-2B9E-4E97-A8B2-353B5E48FE65}"/>
              </a:ext>
            </a:extLst>
          </p:cNvPr>
          <p:cNvSpPr/>
          <p:nvPr/>
        </p:nvSpPr>
        <p:spPr>
          <a:xfrm>
            <a:off x="1747706" y="3935056"/>
            <a:ext cx="9211446" cy="1177378"/>
          </a:xfrm>
          <a:custGeom>
            <a:avLst/>
            <a:gdLst>
              <a:gd name="connsiteX0" fmla="*/ 0 w 9093200"/>
              <a:gd name="connsiteY0" fmla="*/ 2092960 h 2092960"/>
              <a:gd name="connsiteX1" fmla="*/ 2824480 w 9093200"/>
              <a:gd name="connsiteY1" fmla="*/ 1341120 h 2092960"/>
              <a:gd name="connsiteX2" fmla="*/ 6156960 w 9093200"/>
              <a:gd name="connsiteY2" fmla="*/ 1178560 h 2092960"/>
              <a:gd name="connsiteX3" fmla="*/ 9093200 w 9093200"/>
              <a:gd name="connsiteY3" fmla="*/ 0 h 20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200" h="2092960">
                <a:moveTo>
                  <a:pt x="0" y="2092960"/>
                </a:moveTo>
                <a:cubicBezTo>
                  <a:pt x="899160" y="1793240"/>
                  <a:pt x="1798320" y="1493520"/>
                  <a:pt x="2824480" y="1341120"/>
                </a:cubicBezTo>
                <a:cubicBezTo>
                  <a:pt x="3850640" y="1188720"/>
                  <a:pt x="5112173" y="1402080"/>
                  <a:pt x="6156960" y="1178560"/>
                </a:cubicBezTo>
                <a:cubicBezTo>
                  <a:pt x="7201747" y="955040"/>
                  <a:pt x="8147473" y="477520"/>
                  <a:pt x="9093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896FB1-3146-4B89-8B63-ADD41FA7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456" y="84433"/>
            <a:ext cx="10515600" cy="2729642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rgbClr val="43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возраст – период быстрого формирования психофизиологических процессов, свойственных человеку. Своевременно начатое и правильно организованное воспитание детей является основным условием их полноценного развития. Чтобы ребенок чувствовал себя комфортно и получал все необходимые знания и навыки, создаётся развивающая среда в детской группе раннего возраста.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CFB28DEC-9171-41E0-9FB4-B9F55D56BFC2}"/>
              </a:ext>
            </a:extLst>
          </p:cNvPr>
          <p:cNvSpPr/>
          <p:nvPr/>
        </p:nvSpPr>
        <p:spPr>
          <a:xfrm>
            <a:off x="5597328" y="3603010"/>
            <a:ext cx="1854350" cy="18560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C16500D6-DBA9-4681-B272-CD464FC97939}"/>
              </a:ext>
            </a:extLst>
          </p:cNvPr>
          <p:cNvSpPr/>
          <p:nvPr/>
        </p:nvSpPr>
        <p:spPr>
          <a:xfrm>
            <a:off x="891159" y="4365958"/>
            <a:ext cx="1497199" cy="14172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4153B4BA-D109-4B34-AE79-AEF90C31FDD3}"/>
              </a:ext>
            </a:extLst>
          </p:cNvPr>
          <p:cNvSpPr/>
          <p:nvPr/>
        </p:nvSpPr>
        <p:spPr>
          <a:xfrm>
            <a:off x="9981500" y="2814075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CB9D8EBF-9586-4902-A8C6-931DCED1FCA1}"/>
              </a:ext>
            </a:extLst>
          </p:cNvPr>
          <p:cNvSpPr/>
          <p:nvPr/>
        </p:nvSpPr>
        <p:spPr>
          <a:xfrm>
            <a:off x="265333" y="270741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="" xmlns:a16="http://schemas.microsoft.com/office/drawing/2014/main" id="{ABC4699F-65BD-45F7-A292-2AA881B626CC}"/>
              </a:ext>
            </a:extLst>
          </p:cNvPr>
          <p:cNvSpPr/>
          <p:nvPr/>
        </p:nvSpPr>
        <p:spPr>
          <a:xfrm>
            <a:off x="8284191" y="4736348"/>
            <a:ext cx="1431877" cy="1445511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="" xmlns:a16="http://schemas.microsoft.com/office/drawing/2014/main" id="{2D079BAD-BCEE-434F-BB93-8199AAB7AEB9}"/>
              </a:ext>
            </a:extLst>
          </p:cNvPr>
          <p:cNvSpPr/>
          <p:nvPr/>
        </p:nvSpPr>
        <p:spPr>
          <a:xfrm>
            <a:off x="89781" y="578317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>
            <a:extLst>
              <a:ext uri="{FF2B5EF4-FFF2-40B4-BE49-F238E27FC236}">
                <a16:creationId xmlns="" xmlns:a16="http://schemas.microsoft.com/office/drawing/2014/main" id="{AEA5C7DC-3E53-4126-8746-354044DCA1A2}"/>
              </a:ext>
            </a:extLst>
          </p:cNvPr>
          <p:cNvSpPr/>
          <p:nvPr/>
        </p:nvSpPr>
        <p:spPr>
          <a:xfrm>
            <a:off x="2286136" y="3094767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0AD14E38-5A32-4F9C-8C74-E1D833968022}"/>
              </a:ext>
            </a:extLst>
          </p:cNvPr>
          <p:cNvSpPr/>
          <p:nvPr/>
        </p:nvSpPr>
        <p:spPr>
          <a:xfrm>
            <a:off x="3545425" y="5157063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4D04DB56-9F86-4E9F-8C96-A958487B4116}"/>
              </a:ext>
            </a:extLst>
          </p:cNvPr>
          <p:cNvSpPr/>
          <p:nvPr/>
        </p:nvSpPr>
        <p:spPr>
          <a:xfrm>
            <a:off x="10840906" y="509129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6C2654D7-7672-4345-8E54-A71A935BABA1}"/>
              </a:ext>
            </a:extLst>
          </p:cNvPr>
          <p:cNvSpPr/>
          <p:nvPr/>
        </p:nvSpPr>
        <p:spPr>
          <a:xfrm>
            <a:off x="11276628" y="90081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8444144-6A5B-408C-B29A-87ECD3947EBC}"/>
              </a:ext>
            </a:extLst>
          </p:cNvPr>
          <p:cNvSpPr txBox="1"/>
          <p:nvPr/>
        </p:nvSpPr>
        <p:spPr>
          <a:xfrm>
            <a:off x="917662" y="4609717"/>
            <a:ext cx="1306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A12464-A659-436A-B725-C2B6F193B3B7}"/>
              </a:ext>
            </a:extLst>
          </p:cNvPr>
          <p:cNvSpPr txBox="1"/>
          <p:nvPr/>
        </p:nvSpPr>
        <p:spPr>
          <a:xfrm>
            <a:off x="5597328" y="3858600"/>
            <a:ext cx="1547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</a:p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ГОДА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DE5DA5B-B70F-42CB-B42F-21A941E9182D}"/>
              </a:ext>
            </a:extLst>
          </p:cNvPr>
          <p:cNvSpPr txBox="1"/>
          <p:nvPr/>
        </p:nvSpPr>
        <p:spPr>
          <a:xfrm>
            <a:off x="10424834" y="3242311"/>
            <a:ext cx="13238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405" y="1407234"/>
            <a:ext cx="895520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ФУНКЦИЮ ВЫПОЛНЯЕТ</a:t>
            </a:r>
            <a:endParaRPr lang="ru-RU" sz="35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</a:t>
            </a:r>
          </a:p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СРЕДА</a:t>
            </a:r>
            <a:endParaRPr lang="ru-RU" sz="35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ДЕТЕЙ 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5" y="585358"/>
            <a:ext cx="4762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032" y="311764"/>
            <a:ext cx="4762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70" y="5901500"/>
            <a:ext cx="813934" cy="80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7" y="3846513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8" y="4192612"/>
            <a:ext cx="2007882" cy="200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12" y="5094182"/>
            <a:ext cx="1268412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43" y="186280"/>
            <a:ext cx="3437639" cy="522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402" y="288947"/>
            <a:ext cx="1103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выдающиеся педагоги  России   придают большое значение данной теме,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подтверждает ее актуальность и в настоящее время.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2" y="952141"/>
            <a:ext cx="2147184" cy="214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" y="5371991"/>
            <a:ext cx="1268412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72" y="5502441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81827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" y="129816"/>
            <a:ext cx="822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96" y="1484557"/>
            <a:ext cx="3434881" cy="4579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4" b="9580"/>
          <a:stretch/>
        </p:blipFill>
        <p:spPr>
          <a:xfrm>
            <a:off x="4247763" y="1484555"/>
            <a:ext cx="3176619" cy="4579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 b="19766"/>
          <a:stretch/>
        </p:blipFill>
        <p:spPr>
          <a:xfrm>
            <a:off x="876710" y="1484557"/>
            <a:ext cx="3084809" cy="457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68411" y="6100283"/>
            <a:ext cx="221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Данилина Т.А.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9761" y="6064399"/>
            <a:ext cx="284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Круглова Л.Ю.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0297" y="6064396"/>
            <a:ext cx="234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Илюхина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Ю.В.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5" y="3391232"/>
            <a:ext cx="4012758" cy="300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2" y="3400425"/>
            <a:ext cx="57150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956" y="470426"/>
            <a:ext cx="10843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сложных периодов пребывания детей раннего возраста в детском саду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адаптационный период.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на это затруднение  мы акцентировали свое внимание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создание РППС для детей раннего возраста.</a:t>
            </a:r>
          </a:p>
          <a:p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57" y="3263497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778" y="128336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82" y="301368"/>
            <a:ext cx="1092388" cy="10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9578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00" y="2067651"/>
            <a:ext cx="974559" cy="97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58" y="2317085"/>
            <a:ext cx="946411" cy="9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5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990737-0AC9-461C-AC79-0BE1C568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839269" cy="1254984"/>
          </a:xfrm>
        </p:spPr>
        <p:txBody>
          <a:bodyPr/>
          <a:lstStyle/>
          <a:p>
            <a:r>
              <a:rPr lang="ru-RU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  <a:endParaRPr lang="ru-RU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0B29BE-2B4D-44DD-8C48-E82176362B79}"/>
              </a:ext>
            </a:extLst>
          </p:cNvPr>
          <p:cNvSpPr txBox="1"/>
          <p:nvPr/>
        </p:nvSpPr>
        <p:spPr>
          <a:xfrm>
            <a:off x="1401251" y="2033322"/>
            <a:ext cx="7321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ребенку чувствовать себя защищённым, показать, что окружающим может доверять.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34A89F6-B480-48EC-9FC0-3A5D7A419C05}"/>
              </a:ext>
            </a:extLst>
          </p:cNvPr>
          <p:cNvSpPr txBox="1"/>
          <p:nvPr/>
        </p:nvSpPr>
        <p:spPr>
          <a:xfrm>
            <a:off x="1396107" y="2989687"/>
            <a:ext cx="6567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ребенку, что есть много причин для радости, научить радоваться мелочам.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9CB8B6E-6142-404E-A65E-24C3C838B60B}"/>
              </a:ext>
            </a:extLst>
          </p:cNvPr>
          <p:cNvSpPr txBox="1"/>
          <p:nvPr/>
        </p:nvSpPr>
        <p:spPr>
          <a:xfrm>
            <a:off x="1377991" y="3985684"/>
            <a:ext cx="6695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адаптационный период детям раннего возраста.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E80E2A-CD26-420D-8944-EAA80F646563}"/>
              </a:ext>
            </a:extLst>
          </p:cNvPr>
          <p:cNvSpPr txBox="1"/>
          <p:nvPr/>
        </p:nvSpPr>
        <p:spPr>
          <a:xfrm>
            <a:off x="1396107" y="5011153"/>
            <a:ext cx="6695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развивающей предметно-пространственной среды за пределами группы.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C1D6242-1F4A-46BD-9ACB-24F4B341A491}"/>
              </a:ext>
            </a:extLst>
          </p:cNvPr>
          <p:cNvSpPr/>
          <p:nvPr/>
        </p:nvSpPr>
        <p:spPr>
          <a:xfrm>
            <a:off x="548163" y="2089835"/>
            <a:ext cx="717973" cy="7179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EE74639F-6DB1-48BF-A242-E01169B0D207}"/>
              </a:ext>
            </a:extLst>
          </p:cNvPr>
          <p:cNvSpPr/>
          <p:nvPr/>
        </p:nvSpPr>
        <p:spPr>
          <a:xfrm>
            <a:off x="548162" y="3069055"/>
            <a:ext cx="717973" cy="7179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28F04415-A7B0-4970-81DA-25F165682D0F}"/>
              </a:ext>
            </a:extLst>
          </p:cNvPr>
          <p:cNvSpPr/>
          <p:nvPr/>
        </p:nvSpPr>
        <p:spPr>
          <a:xfrm>
            <a:off x="548161" y="4086271"/>
            <a:ext cx="717973" cy="7179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C0B9CBAD-0C55-493E-80FA-3BE993C255B7}"/>
              </a:ext>
            </a:extLst>
          </p:cNvPr>
          <p:cNvSpPr/>
          <p:nvPr/>
        </p:nvSpPr>
        <p:spPr>
          <a:xfrm>
            <a:off x="548161" y="5102969"/>
            <a:ext cx="717975" cy="7179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72BF43-A002-4E1E-A2B0-EAB16F17D7E0}"/>
              </a:ext>
            </a:extLst>
          </p:cNvPr>
          <p:cNvSpPr txBox="1"/>
          <p:nvPr/>
        </p:nvSpPr>
        <p:spPr>
          <a:xfrm>
            <a:off x="483970" y="2107266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5DA3E99-E4A8-47B1-8058-B2CC4EA43ACC}"/>
              </a:ext>
            </a:extLst>
          </p:cNvPr>
          <p:cNvSpPr txBox="1"/>
          <p:nvPr/>
        </p:nvSpPr>
        <p:spPr>
          <a:xfrm>
            <a:off x="485184" y="3105670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5948BA-508B-405B-B4AE-9E4AFB5317C0}"/>
              </a:ext>
            </a:extLst>
          </p:cNvPr>
          <p:cNvSpPr txBox="1"/>
          <p:nvPr/>
        </p:nvSpPr>
        <p:spPr>
          <a:xfrm>
            <a:off x="430322" y="4102622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03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56954F-AADC-4972-80CF-42719D6AB520}"/>
              </a:ext>
            </a:extLst>
          </p:cNvPr>
          <p:cNvSpPr txBox="1"/>
          <p:nvPr/>
        </p:nvSpPr>
        <p:spPr>
          <a:xfrm>
            <a:off x="483970" y="5103487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04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844BBAF6-965E-4C5E-B4AA-7B773366C5EE}"/>
              </a:ext>
            </a:extLst>
          </p:cNvPr>
          <p:cNvSpPr/>
          <p:nvPr/>
        </p:nvSpPr>
        <p:spPr>
          <a:xfrm>
            <a:off x="3587831" y="89958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руг: прозрачная заливка 21">
            <a:extLst>
              <a:ext uri="{FF2B5EF4-FFF2-40B4-BE49-F238E27FC236}">
                <a16:creationId xmlns="" xmlns:a16="http://schemas.microsoft.com/office/drawing/2014/main" id="{332A36D2-4FB8-4FCE-985B-2E477BA0E7B3}"/>
              </a:ext>
            </a:extLst>
          </p:cNvPr>
          <p:cNvSpPr/>
          <p:nvPr/>
        </p:nvSpPr>
        <p:spPr>
          <a:xfrm>
            <a:off x="7899400" y="3985684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руг: прозрачная заливка 22">
            <a:extLst>
              <a:ext uri="{FF2B5EF4-FFF2-40B4-BE49-F238E27FC236}">
                <a16:creationId xmlns="" xmlns:a16="http://schemas.microsoft.com/office/drawing/2014/main" id="{6A3338B1-B753-4C08-868B-72DDDA9DB8C3}"/>
              </a:ext>
            </a:extLst>
          </p:cNvPr>
          <p:cNvSpPr/>
          <p:nvPr/>
        </p:nvSpPr>
        <p:spPr>
          <a:xfrm>
            <a:off x="8365665" y="232222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руг: прозрачная заливка 23">
            <a:extLst>
              <a:ext uri="{FF2B5EF4-FFF2-40B4-BE49-F238E27FC236}">
                <a16:creationId xmlns="" xmlns:a16="http://schemas.microsoft.com/office/drawing/2014/main" id="{C68D47F2-343B-4027-BF1C-F6F89CA3D73E}"/>
              </a:ext>
            </a:extLst>
          </p:cNvPr>
          <p:cNvSpPr/>
          <p:nvPr/>
        </p:nvSpPr>
        <p:spPr>
          <a:xfrm>
            <a:off x="6070600" y="566733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71E3418-92C5-4B48-B345-0F4CB5D73EB8}"/>
              </a:ext>
            </a:extLst>
          </p:cNvPr>
          <p:cNvSpPr/>
          <p:nvPr/>
        </p:nvSpPr>
        <p:spPr>
          <a:xfrm>
            <a:off x="10064855" y="88901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6AF38DEF-0866-4821-AC47-8738EAD41C4F}"/>
              </a:ext>
            </a:extLst>
          </p:cNvPr>
          <p:cNvSpPr/>
          <p:nvPr/>
        </p:nvSpPr>
        <p:spPr>
          <a:xfrm>
            <a:off x="10299284" y="342900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64CCE5D4-A8D1-4AA0-A83A-9D5F22886A07}"/>
              </a:ext>
            </a:extLst>
          </p:cNvPr>
          <p:cNvSpPr/>
          <p:nvPr/>
        </p:nvSpPr>
        <p:spPr>
          <a:xfrm>
            <a:off x="10690968" y="382068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202AE611-084E-4454-B302-0C11037477C8}"/>
              </a:ext>
            </a:extLst>
          </p:cNvPr>
          <p:cNvSpPr/>
          <p:nvPr/>
        </p:nvSpPr>
        <p:spPr>
          <a:xfrm>
            <a:off x="10514335" y="5338757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BEEAFE56-EEA9-448E-931A-1200F630B522}"/>
              </a:ext>
            </a:extLst>
          </p:cNvPr>
          <p:cNvSpPr/>
          <p:nvPr/>
        </p:nvSpPr>
        <p:spPr>
          <a:xfrm>
            <a:off x="9392873" y="514859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E4C56D1-393D-4305-879B-24D5F965CCDD}"/>
              </a:ext>
            </a:extLst>
          </p:cNvPr>
          <p:cNvSpPr/>
          <p:nvPr/>
        </p:nvSpPr>
        <p:spPr>
          <a:xfrm>
            <a:off x="168964" y="396287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35BDC5EF-1A3B-406F-95C9-EA5CC5A78049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BF8F2917-81ED-4342-91D7-183327CBD6E6}"/>
              </a:ext>
            </a:extLst>
          </p:cNvPr>
          <p:cNvSpPr/>
          <p:nvPr/>
        </p:nvSpPr>
        <p:spPr>
          <a:xfrm>
            <a:off x="132876" y="5586809"/>
            <a:ext cx="1177310" cy="11593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F932D52A-78F7-4435-9021-CC556CD569CF}"/>
              </a:ext>
            </a:extLst>
          </p:cNvPr>
          <p:cNvSpPr/>
          <p:nvPr/>
        </p:nvSpPr>
        <p:spPr>
          <a:xfrm>
            <a:off x="10939775" y="397822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651BA0C0-AA69-429C-8811-AA2D49E11446}"/>
              </a:ext>
            </a:extLst>
          </p:cNvPr>
          <p:cNvSpPr/>
          <p:nvPr/>
        </p:nvSpPr>
        <p:spPr>
          <a:xfrm>
            <a:off x="11331459" y="436990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759565" y="310956"/>
            <a:ext cx="41352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Идея пришла после просмотра </a:t>
            </a:r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видеообзора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Ларсы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Кругловой «Стажировка педагогов в детские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сады ОАЭ »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в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ней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рассказывали о магнитных стенах которые есть в детских садах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Дубая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r>
              <a:rPr lang="ru-RU" sz="2400" dirty="0">
                <a:solidFill>
                  <a:prstClr val="black"/>
                </a:solidFill>
                <a:ea typeface="Calibri"/>
                <a:cs typeface="Arial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Arial"/>
              </a:rPr>
            </a:br>
            <a:endParaRPr lang="ru-RU" dirty="0"/>
          </a:p>
        </p:txBody>
      </p:sp>
      <p:pic>
        <p:nvPicPr>
          <p:cNvPr id="23" name="Объект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82" y="3446688"/>
            <a:ext cx="4900865" cy="326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5" y="247788"/>
            <a:ext cx="4651891" cy="310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4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09D9D13-7D71-4A7D-8B71-B56A3E72A155}"/>
              </a:ext>
            </a:extLst>
          </p:cNvPr>
          <p:cNvSpPr/>
          <p:nvPr/>
        </p:nvSpPr>
        <p:spPr>
          <a:xfrm>
            <a:off x="7698210" y="5860433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F3137D0C-7309-4125-9B00-30D0D7E5F390}"/>
              </a:ext>
            </a:extLst>
          </p:cNvPr>
          <p:cNvSpPr/>
          <p:nvPr/>
        </p:nvSpPr>
        <p:spPr>
          <a:xfrm>
            <a:off x="11054911" y="4085151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098ADDE4-197A-4DE6-83F3-F9F1EB92BB85}"/>
              </a:ext>
            </a:extLst>
          </p:cNvPr>
          <p:cNvSpPr/>
          <p:nvPr/>
        </p:nvSpPr>
        <p:spPr>
          <a:xfrm>
            <a:off x="10267904" y="118399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="" xmlns:a16="http://schemas.microsoft.com/office/drawing/2014/main" id="{1A5CE594-509C-40D1-906F-1CB3A4CF2C44}"/>
              </a:ext>
            </a:extLst>
          </p:cNvPr>
          <p:cNvSpPr/>
          <p:nvPr/>
        </p:nvSpPr>
        <p:spPr>
          <a:xfrm>
            <a:off x="424258" y="171950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E6F1F461-0397-4D24-8738-E3DAAA426C3C}"/>
              </a:ext>
            </a:extLst>
          </p:cNvPr>
          <p:cNvSpPr/>
          <p:nvPr/>
        </p:nvSpPr>
        <p:spPr>
          <a:xfrm>
            <a:off x="8653013" y="4126708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B013E36F-9E64-4F23-9E45-D3CCCC11A7BF}"/>
              </a:ext>
            </a:extLst>
          </p:cNvPr>
          <p:cNvSpPr/>
          <p:nvPr/>
        </p:nvSpPr>
        <p:spPr>
          <a:xfrm>
            <a:off x="3074319" y="547270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5F624855-5E01-4629-8506-21E67D05A228}"/>
              </a:ext>
            </a:extLst>
          </p:cNvPr>
          <p:cNvSpPr/>
          <p:nvPr/>
        </p:nvSpPr>
        <p:spPr>
          <a:xfrm>
            <a:off x="553715" y="4489081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4EA58801-AC4C-430C-B8EA-7EA7D5F02356}"/>
              </a:ext>
            </a:extLst>
          </p:cNvPr>
          <p:cNvSpPr/>
          <p:nvPr/>
        </p:nvSpPr>
        <p:spPr>
          <a:xfrm>
            <a:off x="945399" y="4880765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5053" b="24719"/>
          <a:stretch/>
        </p:blipFill>
        <p:spPr>
          <a:xfrm rot="10800000">
            <a:off x="1252138" y="1820932"/>
            <a:ext cx="9243589" cy="417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Заголовок 18">
            <a:extLst>
              <a:ext uri="{FF2B5EF4-FFF2-40B4-BE49-F238E27FC236}">
                <a16:creationId xmlns="" xmlns:a16="http://schemas.microsoft.com/office/drawing/2014/main" id="{137612D6-1DB2-48F1-910F-734B375D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342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</a:rPr>
              <a:t/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Это положило основу для  создания  магнитных стен в детском саду.</a:t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Помогли нам в этом магнитные обои.</a:t>
            </a:r>
            <a:r>
              <a:rPr lang="ru-RU" sz="2400" b="1" dirty="0" smtClean="0">
                <a:latin typeface="Times New Roman"/>
                <a:ea typeface="Calibri"/>
              </a:rPr>
              <a:t/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Данный </a:t>
            </a:r>
            <a:r>
              <a:rPr lang="ru-RU" sz="2400" b="1" dirty="0">
                <a:latin typeface="Times New Roman"/>
                <a:ea typeface="Calibri"/>
              </a:rPr>
              <a:t>материал экологически чистый и </a:t>
            </a:r>
            <a:r>
              <a:rPr lang="ru-RU" sz="2400" b="1" dirty="0" smtClean="0">
                <a:latin typeface="Times New Roman"/>
                <a:ea typeface="Calibri"/>
              </a:rPr>
              <a:t>доступный.</a:t>
            </a:r>
            <a:br>
              <a:rPr lang="ru-RU" sz="2400" b="1" dirty="0" smtClean="0">
                <a:latin typeface="Times New Roman"/>
                <a:ea typeface="Calibri"/>
              </a:rPr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531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5569FE-23AC-414D-A405-8D9D286A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Наши помощники!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5EDC11C0-1E2D-4E22-AE85-1C4327BFCF1E}"/>
              </a:ext>
            </a:extLst>
          </p:cNvPr>
          <p:cNvSpPr/>
          <p:nvPr/>
        </p:nvSpPr>
        <p:spPr>
          <a:xfrm>
            <a:off x="283489" y="230186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CB8F8F6-BE6A-4677-97F5-8F899FD77A11}"/>
              </a:ext>
            </a:extLst>
          </p:cNvPr>
          <p:cNvSpPr/>
          <p:nvPr/>
        </p:nvSpPr>
        <p:spPr>
          <a:xfrm>
            <a:off x="11465971" y="164472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004811B9-3C67-4598-B14D-6F3B6F606F8D}"/>
              </a:ext>
            </a:extLst>
          </p:cNvPr>
          <p:cNvSpPr/>
          <p:nvPr/>
        </p:nvSpPr>
        <p:spPr>
          <a:xfrm>
            <a:off x="11054911" y="4085151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руг: прозрачная заливка 12">
            <a:extLst>
              <a:ext uri="{FF2B5EF4-FFF2-40B4-BE49-F238E27FC236}">
                <a16:creationId xmlns="" xmlns:a16="http://schemas.microsoft.com/office/drawing/2014/main" id="{980B1099-1C6F-4A98-94E5-0A2D117244AA}"/>
              </a:ext>
            </a:extLst>
          </p:cNvPr>
          <p:cNvSpPr/>
          <p:nvPr/>
        </p:nvSpPr>
        <p:spPr>
          <a:xfrm>
            <a:off x="3229513" y="204879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Круг: прозрачная заливка 13">
            <a:extLst>
              <a:ext uri="{FF2B5EF4-FFF2-40B4-BE49-F238E27FC236}">
                <a16:creationId xmlns="" xmlns:a16="http://schemas.microsoft.com/office/drawing/2014/main" id="{D576066B-6740-4DFD-A5C3-42BD4EBF752E}"/>
              </a:ext>
            </a:extLst>
          </p:cNvPr>
          <p:cNvSpPr/>
          <p:nvPr/>
        </p:nvSpPr>
        <p:spPr>
          <a:xfrm>
            <a:off x="8546285" y="2358320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7749298F-C9F9-43C7-ADF8-E56AD12E8FB9}"/>
              </a:ext>
            </a:extLst>
          </p:cNvPr>
          <p:cNvSpPr/>
          <p:nvPr/>
        </p:nvSpPr>
        <p:spPr>
          <a:xfrm>
            <a:off x="9939106" y="523629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DB0E303C-0A4A-4FFD-AB51-0349437680FA}"/>
              </a:ext>
            </a:extLst>
          </p:cNvPr>
          <p:cNvSpPr/>
          <p:nvPr/>
        </p:nvSpPr>
        <p:spPr>
          <a:xfrm>
            <a:off x="212088" y="4999893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9B3929E8-C767-4AB4-B55C-94434A2CEF8D}"/>
              </a:ext>
            </a:extLst>
          </p:cNvPr>
          <p:cNvSpPr/>
          <p:nvPr/>
        </p:nvSpPr>
        <p:spPr>
          <a:xfrm>
            <a:off x="603772" y="5391577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8" r="1861" b="16518"/>
          <a:stretch/>
        </p:blipFill>
        <p:spPr>
          <a:xfrm>
            <a:off x="543935" y="1227505"/>
            <a:ext cx="3509301" cy="416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4" b="8834"/>
          <a:stretch/>
        </p:blipFill>
        <p:spPr>
          <a:xfrm>
            <a:off x="4290018" y="1492417"/>
            <a:ext cx="3325434" cy="481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7" b="29521"/>
          <a:stretch/>
        </p:blipFill>
        <p:spPr>
          <a:xfrm>
            <a:off x="7832979" y="1785408"/>
            <a:ext cx="3871379" cy="470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2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390</Words>
  <Application>Microsoft Office PowerPoint</Application>
  <PresentationFormat>Произвольный</PresentationFormat>
  <Paragraphs>71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 ДОШКОЛЬНОЕ ОБРАЗОВАТЕЛЬНОЕ УЧРЕЖДЕНИЕ  «ДЕТСКИЙ САД № 6 «ЗЕЗАГ» Г.УРУС-МАРТАН"</vt:lpstr>
      <vt:lpstr>Ранний возраст – период быстрого формирования психофизиологических процессов, свойственных человеку. Своевременно начатое и правильно организованное воспитание детей является основным условием их полноценного развития. Чтобы ребенок чувствовал себя комфортно и получал все необходимые знания и навыки, создаётся развивающая среда в детской группе раннего возраста. </vt:lpstr>
      <vt:lpstr>Презентация PowerPoint</vt:lpstr>
      <vt:lpstr>Презентация PowerPoint</vt:lpstr>
      <vt:lpstr>Презентация PowerPoint</vt:lpstr>
      <vt:lpstr>Цель и задачи</vt:lpstr>
      <vt:lpstr>Презентация PowerPoint</vt:lpstr>
      <vt:lpstr> Это положило основу для  создания  магнитных стен в детском саду. Помогли нам в этом магнитные обои. Данный материал экологически чистый и доступный. </vt:lpstr>
      <vt:lpstr>                                  Наши помощники!</vt:lpstr>
      <vt:lpstr>Презентация PowerPoint</vt:lpstr>
      <vt:lpstr>Презентация PowerPoint</vt:lpstr>
      <vt:lpstr>Ожидаемый результат от правильной организации зоны для детской деятельности.</vt:lpstr>
      <vt:lpstr>Презентация PowerPoint</vt:lpstr>
      <vt:lpstr>Презентация PowerPoint</vt:lpstr>
      <vt:lpstr>Выводы:  в результате проведенного  исследования выявлено увеличение высокого  и среднего уровня адаптированности детей к ДОУ. И значительный спад низкого уровня.  Первые положительные сдвиги отмечались в стабилизации эмоциональной сферы. Ребенок быстро успокаивался ,расставшись с мамой,  все реже плакал в течении дня.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Пользователь Windows</cp:lastModifiedBy>
  <cp:revision>59</cp:revision>
  <dcterms:created xsi:type="dcterms:W3CDTF">2021-11-30T12:57:49Z</dcterms:created>
  <dcterms:modified xsi:type="dcterms:W3CDTF">2023-04-25T11:59:12Z</dcterms:modified>
</cp:coreProperties>
</file>