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0" autoAdjust="0"/>
  </p:normalViewPr>
  <p:slideViewPr>
    <p:cSldViewPr snapToGrid="0">
      <p:cViewPr>
        <p:scale>
          <a:sx n="120" d="100"/>
          <a:sy n="120" d="100"/>
        </p:scale>
        <p:origin x="-18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Уровень готовности к школе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(данные 2018г)</a:t>
            </a:r>
          </a:p>
        </c:rich>
      </c:tx>
      <c:layout>
        <c:manualLayout>
          <c:xMode val="edge"/>
          <c:yMode val="edge"/>
          <c:x val="0.1195076532446633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658608836090217"/>
          <c:y val="0.14662746513121727"/>
          <c:w val="0.70561056105610565"/>
          <c:h val="0.716075062015695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готовности к школе выпускников ДОО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F5-4C57-A154-36F64B711135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F5-4C57-A154-36F64B711135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EF5-4C57-A154-36F64B711135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F5-4C57-A154-36F64B711135}"/>
              </c:ext>
            </c:extLst>
          </c:dPt>
          <c:dLbls>
            <c:dLbl>
              <c:idx val="0"/>
              <c:layout>
                <c:manualLayout>
                  <c:x val="-0.11634320456839073"/>
                  <c:y val="0.15014919499123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F5-4C57-A154-36F64B711135}"/>
                </c:ext>
              </c:extLst>
            </c:dLbl>
            <c:dLbl>
              <c:idx val="1"/>
              <c:layout>
                <c:manualLayout>
                  <c:x val="-0.14209073799941971"/>
                  <c:y val="-0.14803679455312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F5-4C57-A154-36F64B711135}"/>
                </c:ext>
              </c:extLst>
            </c:dLbl>
            <c:dLbl>
              <c:idx val="2"/>
              <c:layout>
                <c:manualLayout>
                  <c:x val="0.21102887148218955"/>
                  <c:y val="-8.6158492774104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F5-4C57-A154-36F64B711135}"/>
                </c:ext>
              </c:extLst>
            </c:dLbl>
            <c:dLbl>
              <c:idx val="3"/>
              <c:layout>
                <c:manualLayout>
                  <c:x val="0.11276036694578541"/>
                  <c:y val="0.1601101226289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F5-4C57-A154-36F64B711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менее 30%</c:v>
                </c:pt>
                <c:pt idx="1">
                  <c:v>30-50%</c:v>
                </c:pt>
                <c:pt idx="2">
                  <c:v>50-80%</c:v>
                </c:pt>
                <c:pt idx="3">
                  <c:v>80% и более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0.19</c:v>
                </c:pt>
                <c:pt idx="1">
                  <c:v>0.44</c:v>
                </c:pt>
                <c:pt idx="2">
                  <c:v>0.32</c:v>
                </c:pt>
                <c:pt idx="3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F5-4C57-A154-36F64B711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490752381023224E-2"/>
          <c:y val="0.86291239158052746"/>
          <c:w val="0.96640986412690866"/>
          <c:h val="0.12826767962358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9FCA-DE3C-4FE6-A247-DC59B5F3BE17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FB0-1276-4CBB-B0A2-E2071FAA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9FCA-DE3C-4FE6-A247-DC59B5F3BE17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FB0-1276-4CBB-B0A2-E2071FAA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9FCA-DE3C-4FE6-A247-DC59B5F3BE17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FB0-1276-4CBB-B0A2-E2071FAA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8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9FCA-DE3C-4FE6-A247-DC59B5F3BE17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FB0-1276-4CBB-B0A2-E2071FAA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0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9FCA-DE3C-4FE6-A247-DC59B5F3BE17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FB0-1276-4CBB-B0A2-E2071FAA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0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9FCA-DE3C-4FE6-A247-DC59B5F3BE17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FB0-1276-4CBB-B0A2-E2071FAA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9FCA-DE3C-4FE6-A247-DC59B5F3BE17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FB0-1276-4CBB-B0A2-E2071FAA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6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9FCA-DE3C-4FE6-A247-DC59B5F3BE17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FB0-1276-4CBB-B0A2-E2071FAA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8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9FCA-DE3C-4FE6-A247-DC59B5F3BE17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FB0-1276-4CBB-B0A2-E2071FAA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9FCA-DE3C-4FE6-A247-DC59B5F3BE17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FB0-1276-4CBB-B0A2-E2071FAA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4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9FCA-DE3C-4FE6-A247-DC59B5F3BE17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FB0-1276-4CBB-B0A2-E2071FAA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69FCA-DE3C-4FE6-A247-DC59B5F3BE17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57FB0-1276-4CBB-B0A2-E2071FAA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0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ПОДГОТОВКА К ШКОЛЕ </a:t>
            </a:r>
            <a:b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И </a:t>
            </a:r>
            <a:b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РАННЯЯ ПРОФОРИЕНТАЦИЯ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3" y="276837"/>
            <a:ext cx="2310693" cy="13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0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7488" cy="11448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РАННЯЯ ПРОФОРИЕНТАЦИЯ</a:t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44911"/>
            <a:ext cx="5579378" cy="4543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ПОМОЩЬ ребенку в выборе БУДУЩЕЙ профессии с учетом:</a:t>
            </a:r>
          </a:p>
          <a:p>
            <a:pPr marL="0" indent="0">
              <a:buNone/>
            </a:pP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ЕГО особенностей</a:t>
            </a: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ЕГО возможностей</a:t>
            </a:r>
          </a:p>
          <a:p>
            <a:pPr marL="0" indent="0">
              <a:buNone/>
            </a:pP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ЕГО интересов  </a:t>
            </a:r>
          </a:p>
          <a:p>
            <a:pPr marL="0" indent="0">
              <a:buNone/>
            </a:pP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59" y="1744911"/>
            <a:ext cx="3710486" cy="48068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4258" y="1825625"/>
            <a:ext cx="3250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</a:rPr>
              <a:t>НРАВИТСЯ, ХОЧУ, МОГУ! </a:t>
            </a:r>
            <a:br>
              <a:rPr lang="ru-RU" sz="4400" b="1" i="1" dirty="0">
                <a:solidFill>
                  <a:schemeClr val="bg1"/>
                </a:solidFill>
              </a:rPr>
            </a:br>
            <a:endParaRPr lang="ru-RU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9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РАННЯЯ ПРОФОРИЕНТАЦИЯ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5815149" cy="4685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познакомить ребенка с различными видами труда человека 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раскрыть интересы ребенка к тому или иному виду деятельности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раскрыть и развить способности, выявленные в процессе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03" y="1819767"/>
            <a:ext cx="3676696" cy="442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97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0097"/>
            <a:ext cx="10515600" cy="9891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РАННЯЯ ПРОФОРИЕНТАЦИЯ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526" y="1067979"/>
            <a:ext cx="4900749" cy="54024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b="1" i="1" dirty="0">
                <a:solidFill>
                  <a:schemeClr val="accent6">
                    <a:lumMod val="75000"/>
                  </a:schemeClr>
                </a:solidFill>
              </a:rPr>
              <a:t>Особенности </a:t>
            </a:r>
          </a:p>
          <a:p>
            <a:pPr marL="0" indent="0">
              <a:buNone/>
            </a:pPr>
            <a:endParaRPr lang="ru-RU" sz="33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300" b="1" i="1" dirty="0">
                <a:solidFill>
                  <a:schemeClr val="accent6">
                    <a:lumMod val="75000"/>
                  </a:schemeClr>
                </a:solidFill>
              </a:rPr>
              <a:t>профессии, к которым мы готовили детей в дошкольном возрасте, могут исчезнуть в скором </a:t>
            </a:r>
          </a:p>
          <a:p>
            <a:endParaRPr lang="ru-RU" sz="33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300" b="1" i="1" dirty="0">
                <a:solidFill>
                  <a:schemeClr val="accent6">
                    <a:lumMod val="75000"/>
                  </a:schemeClr>
                </a:solidFill>
              </a:rPr>
              <a:t>риск </a:t>
            </a:r>
            <a:r>
              <a:rPr lang="ru-RU" sz="3300" b="1" i="1" u="sng" dirty="0">
                <a:solidFill>
                  <a:schemeClr val="accent6">
                    <a:lumMod val="75000"/>
                  </a:schemeClr>
                </a:solidFill>
              </a:rPr>
              <a:t>«зацикленности» </a:t>
            </a:r>
            <a:r>
              <a:rPr lang="ru-RU" sz="3300" b="1" i="1" dirty="0">
                <a:solidFill>
                  <a:schemeClr val="accent6">
                    <a:lumMod val="75000"/>
                  </a:schemeClr>
                </a:solidFill>
              </a:rPr>
              <a:t>на одном виде деятельности</a:t>
            </a:r>
          </a:p>
          <a:p>
            <a:pPr marL="0" indent="0">
              <a:buNone/>
            </a:pPr>
            <a:endParaRPr lang="ru-RU" sz="33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300" b="1" i="1" dirty="0">
                <a:solidFill>
                  <a:schemeClr val="accent6">
                    <a:lumMod val="75000"/>
                  </a:schemeClr>
                </a:solidFill>
              </a:rPr>
              <a:t>основывается  на принципе (мотивации) </a:t>
            </a:r>
            <a:r>
              <a:rPr lang="ru-RU" sz="3300" b="1" i="1" u="sng" dirty="0">
                <a:solidFill>
                  <a:schemeClr val="accent6">
                    <a:lumMod val="75000"/>
                  </a:schemeClr>
                </a:solidFill>
              </a:rPr>
              <a:t>«нравится, хочу, могу»</a:t>
            </a:r>
            <a:r>
              <a:rPr lang="ru-RU" sz="3300" b="1" i="1" dirty="0">
                <a:solidFill>
                  <a:schemeClr val="accent6">
                    <a:lumMod val="75000"/>
                  </a:schemeClr>
                </a:solidFill>
              </a:rPr>
              <a:t> – без фактора необходимости </a:t>
            </a:r>
          </a:p>
          <a:p>
            <a:pPr marL="0" indent="0">
              <a:buNone/>
            </a:pP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84880" y="1898468"/>
            <a:ext cx="6743233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1" y="182563"/>
            <a:ext cx="7881256" cy="609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0" y="182562"/>
            <a:ext cx="1335097" cy="803458"/>
          </a:xfrm>
          <a:prstGeom prst="rect">
            <a:avLst/>
          </a:prstGeom>
        </p:spPr>
      </p:pic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118" y="986020"/>
            <a:ext cx="9761514" cy="5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1. ЧТО ДОЛЖЕН ЗНАТЬ И УМЕТЬ РЕБЕНОК?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ПАРАМЕТРЫ ИЗМЕРЕНИЯ - ФИЗИЧЕСКИЕ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7014" y="2185639"/>
            <a:ext cx="6518246" cy="396527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МОТОРИКА </a:t>
            </a:r>
          </a:p>
          <a:p>
            <a:pPr marL="0" indent="0">
              <a:buNone/>
            </a:pP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ВЫРАБОТАННАЯ ОСАНКА ПРИ СИДЕНИИ ЗА ПАРТОЙ (СТОЛОМ)</a:t>
            </a:r>
          </a:p>
          <a:p>
            <a:pPr marL="0" indent="0">
              <a:buNone/>
            </a:pP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ОПЫТ ЗАНЯТИЙ (ПРОБЫ) РАЗЛИЧНЫМИ ВИДАМИ СПОРТА</a:t>
            </a:r>
          </a:p>
          <a:p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4" y="2185639"/>
            <a:ext cx="3296873" cy="39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9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2. ЧТО ДОЛЖЕН ЗНАТЬ И УМЕТЬ РЕБЕНОК?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ПАРАМЕТРЫ ИЗМЕРЕНИЯ – ПСИХИЧЕСКИЕ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903" y="2094073"/>
            <a:ext cx="5972961" cy="4080224"/>
          </a:xfrm>
        </p:spPr>
        <p:txBody>
          <a:bodyPr/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УПРАВЛЯТЬ ЭМОЦИЯМИ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И МЫСЛИТЬ ПОЗИТИВНО</a:t>
            </a:r>
          </a:p>
          <a:p>
            <a:pPr marL="0" indent="0">
              <a:buNone/>
            </a:pP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РЕГУЛЯТИВНЫЕ СПОСОБНОСТИ</a:t>
            </a:r>
          </a:p>
          <a:p>
            <a:pPr marL="0" indent="0">
              <a:buNone/>
            </a:pP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ОСНОЗНАНИЕ ЛИЧНОЙ ОТВЕТСТВЕННОСТИ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90" y="1868386"/>
            <a:ext cx="3716323" cy="420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065" y="348347"/>
            <a:ext cx="10863742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ЧТО ДОЛЖЕН ЗНАТЬ И УМЕТЬ РЕБЕНОК?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ПАРАМЕТРЫ ИЗМЕРЕНИЯ – ИНТЕЛЛЕКТУЛЬНЫЕ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703" y="2278631"/>
            <a:ext cx="5671657" cy="3375549"/>
          </a:xfrm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ПОЗНАВАТЕЛЬНЫЙ ИНТЕРЕС</a:t>
            </a:r>
          </a:p>
          <a:p>
            <a:pPr marL="0" indent="0">
              <a:buNone/>
            </a:pP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РЕЧЬ И КОММУНИКАЦИЯ </a:t>
            </a:r>
          </a:p>
          <a:p>
            <a:pPr marL="0" indent="0">
              <a:buNone/>
            </a:pP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ЛОГИЧЕСКОЕ МЫШЛЕНИЕ 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54" y="1959849"/>
            <a:ext cx="3387021" cy="38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4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ПРАКТИКА.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ЧТО ЗНАЕТ И УМЕЕТ ВАШ РЕБЕНОК?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6384722" cy="44745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Он должен называть:</a:t>
            </a:r>
          </a:p>
          <a:p>
            <a:pPr lvl="0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ФИО (собственные и родителей), </a:t>
            </a:r>
          </a:p>
          <a:p>
            <a:pPr lvl="0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свой домашний адрес и телефон, город, страну</a:t>
            </a:r>
          </a:p>
          <a:p>
            <a:pPr lvl="0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самые распространенные растения, животные</a:t>
            </a:r>
          </a:p>
          <a:p>
            <a:pPr lvl="0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дни недели, времена года</a:t>
            </a:r>
          </a:p>
          <a:p>
            <a:pPr lvl="0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цвета, виды спорта и популярные профессии</a:t>
            </a:r>
          </a:p>
          <a:p>
            <a:pPr lvl="0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основные правила дорожного движения</a:t>
            </a:r>
          </a:p>
          <a:p>
            <a:pPr lvl="0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праздники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19" y="1768987"/>
            <a:ext cx="3447000" cy="45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2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ПРАКТИКА.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ЧТО ЗНАЕТ И УМЕЕТ ВАШ РЕБЕНОК?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6267275" cy="4474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Понимать разницу между:</a:t>
            </a:r>
          </a:p>
          <a:p>
            <a:pPr lvl="0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«право» и «лево»</a:t>
            </a:r>
          </a:p>
          <a:p>
            <a:pPr lvl="0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улицей, городом и страной</a:t>
            </a:r>
          </a:p>
          <a:p>
            <a:pPr lvl="0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фруктами, ягодами, овощами, деревьями и кустарниками</a:t>
            </a:r>
          </a:p>
          <a:p>
            <a:pPr lvl="0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зверями, птицами, рыбами, насекомыми, дикими и домашними животными</a:t>
            </a:r>
          </a:p>
          <a:p>
            <a:pPr lvl="0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буквами и звуками, гласными и согласными (глухими и звонкими)</a:t>
            </a:r>
          </a:p>
          <a:p>
            <a:pPr marL="0" indent="0">
              <a:buNone/>
            </a:pP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77" y="1825624"/>
            <a:ext cx="3413444" cy="44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0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ПРАКТИКА.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ЧТО ЗНАЕТ И УМЕЕТ ВАШ РЕБЕНОК</a:t>
            </a: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?</a:t>
            </a:r>
            <a:br>
              <a:rPr lang="ru-RU" sz="4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sz="49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755386" cy="4474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Он должен уметь: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решать простые задачки, отгадывать загадки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восстанавливать последовательность, выделять общие признаки и отличия у предметов 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описывать картинку, пересказывать историю, учить наизусть стихотворение и небольшой отрывок из 5-6 предложений</a:t>
            </a:r>
          </a:p>
          <a:p>
            <a:pPr lvl="0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считать до 10 и выполнять простые арифметические действия</a:t>
            </a:r>
          </a:p>
          <a:p>
            <a:pPr lvl="0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читать небольшие предложения (до 5 слов) и понимать прочитанное</a:t>
            </a:r>
          </a:p>
        </p:txBody>
      </p:sp>
    </p:spTree>
    <p:extLst>
      <p:ext uri="{BB962C8B-B14F-4D97-AF65-F5344CB8AC3E}">
        <p14:creationId xmlns:p14="http://schemas.microsoft.com/office/powerpoint/2010/main" val="270724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062" y="620784"/>
            <a:ext cx="6023296" cy="5763237"/>
          </a:xfrm>
        </p:spPr>
        <p:txBody>
          <a:bodyPr>
            <a:normAutofit/>
          </a:bodyPr>
          <a:lstStyle/>
          <a:p>
            <a:pPr lvl="0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читать небольшие предложения (до 5 слов) и понимать прочитанное</a:t>
            </a:r>
          </a:p>
          <a:p>
            <a:pPr lvl="0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определять количество звуков и слогов в простых словах  </a:t>
            </a:r>
          </a:p>
          <a:p>
            <a:pPr lvl="0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обращаться с ножницами, вырезать по контуру, вырезать геометрические фигуры</a:t>
            </a:r>
          </a:p>
          <a:p>
            <a:pPr lvl="0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управляться с ручкой и карандашом, проводить четкие линии без линейки, штриховать, закрашивать, не выходя за контур</a:t>
            </a: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67195577"/>
              </p:ext>
            </p:extLst>
          </p:nvPr>
        </p:nvGraphicFramePr>
        <p:xfrm>
          <a:off x="5926034" y="620784"/>
          <a:ext cx="6049395" cy="5960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822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9551"/>
            <a:ext cx="10515600" cy="98107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ПРОФОРИЕНТАЦИЯ. КОГДА НАЧИНАТЬ?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478" y="1914326"/>
            <a:ext cx="3745684" cy="424155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После службы в вооруженных силах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(бывший военный)</a:t>
            </a:r>
          </a:p>
          <a:p>
            <a:pPr marL="0" indent="0">
              <a:buNone/>
            </a:pP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-В 8-м классе ООО?</a:t>
            </a:r>
          </a:p>
          <a:p>
            <a:pPr marL="0" indent="0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(промышленник)</a:t>
            </a:r>
          </a:p>
          <a:p>
            <a:pPr marL="0" indent="0">
              <a:buNone/>
            </a:pP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i="1" dirty="0">
                <a:solidFill>
                  <a:srgbClr val="FF0000"/>
                </a:solidFill>
              </a:rPr>
              <a:t>В ДОО?</a:t>
            </a:r>
          </a:p>
          <a:p>
            <a:pPr marL="0" indent="0">
              <a:buNone/>
            </a:pPr>
            <a:r>
              <a:rPr lang="ru-RU" sz="1200" b="1" i="1" dirty="0">
                <a:solidFill>
                  <a:srgbClr val="FF0000"/>
                </a:solidFill>
              </a:rPr>
              <a:t>(педагог)</a:t>
            </a:r>
          </a:p>
          <a:p>
            <a:pPr>
              <a:buFontTx/>
              <a:buChar char="-"/>
            </a:pPr>
            <a:endParaRPr lang="ru-RU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63" y="1914326"/>
            <a:ext cx="7645482" cy="45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45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403</Words>
  <Application>Microsoft Office PowerPoint</Application>
  <PresentationFormat>Произвольный</PresentationFormat>
  <Paragraphs>90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ПОДГОТОВКА К ШКОЛЕ  И  РАННЯЯ ПРОФОРИЕНТАЦИЯ  </vt:lpstr>
      <vt:lpstr>1. ЧТО ДОЛЖЕН ЗНАТЬ И УМЕТЬ РЕБЕНОК? ПАРАМЕТРЫ ИЗМЕРЕНИЯ - ФИЗИЧЕСКИЕ</vt:lpstr>
      <vt:lpstr>2. ЧТО ДОЛЖЕН ЗНАТЬ И УМЕТЬ РЕБЕНОК? ПАРАМЕТРЫ ИЗМЕРЕНИЯ – ПСИХИЧЕСКИЕ </vt:lpstr>
      <vt:lpstr>3. ЧТО ДОЛЖЕН ЗНАТЬ И УМЕТЬ РЕБЕНОК? ПАРАМЕТРЫ ИЗМЕРЕНИЯ – ИНТЕЛЛЕКТУЛЬНЫЕ</vt:lpstr>
      <vt:lpstr>  ПРАКТИКА. ЧТО ЗНАЕТ И УМЕЕТ ВАШ РЕБЕНОК? </vt:lpstr>
      <vt:lpstr>  ПРАКТИКА. ЧТО ЗНАЕТ И УМЕЕТ ВАШ РЕБЕНОК? </vt:lpstr>
      <vt:lpstr>  ПРАКТИКА. ЧТО ЗНАЕТ И УМЕЕТ ВАШ РЕБЕНОК? </vt:lpstr>
      <vt:lpstr>Презентация PowerPoint</vt:lpstr>
      <vt:lpstr>ПРОФОРИЕНТАЦИЯ. КОГДА НАЧИНАТЬ?</vt:lpstr>
      <vt:lpstr> РАННЯЯ ПРОФОРИЕНТАЦИЯ  </vt:lpstr>
      <vt:lpstr>РАННЯЯ ПРОФОРИЕНТАЦИЯ</vt:lpstr>
      <vt:lpstr>РАННЯЯ ПРОФОРИЕНТАЦИЯ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Тааев Ильяс</dc:creator>
  <cp:lastModifiedBy>User</cp:lastModifiedBy>
  <cp:revision>55</cp:revision>
  <dcterms:created xsi:type="dcterms:W3CDTF">2023-04-26T05:46:09Z</dcterms:created>
  <dcterms:modified xsi:type="dcterms:W3CDTF">2023-07-03T12:21:08Z</dcterms:modified>
</cp:coreProperties>
</file>