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307" r:id="rId3"/>
    <p:sldId id="301" r:id="rId4"/>
    <p:sldId id="302" r:id="rId5"/>
    <p:sldId id="303" r:id="rId6"/>
    <p:sldId id="304" r:id="rId7"/>
    <p:sldId id="305" r:id="rId8"/>
    <p:sldId id="30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5"/>
    <p:restoredTop sz="91368"/>
  </p:normalViewPr>
  <p:slideViewPr>
    <p:cSldViewPr snapToGrid="0" snapToObjects="1">
      <p:cViewPr>
        <p:scale>
          <a:sx n="74" d="100"/>
          <a:sy n="74" d="100"/>
        </p:scale>
        <p:origin x="-61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0B7452-E6B5-A340-87C0-ECB2D679E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90D31F-3E41-5042-AFFC-7F9169263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63FCE5-5940-9244-9B87-E6D6ECDA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F04A15-6424-9C4A-9C0B-1D5B55E9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EDA2D-FBF1-B14E-A1E1-AB3AD0DF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2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C0BE8B-7C77-6C41-8B74-1AD7694C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7E1702-7CC2-7E4D-A5A2-B08ED8AF7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744108-B7CB-7049-947C-FBD6A5CF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8B0094-A699-C646-8175-7A85450B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6AAF90-F928-0C48-A752-B4F85300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8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C7B3465-7A79-004A-9D22-48D31C715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4F8BCF0-0D34-A54D-BA7A-62339A15E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BB71D6-12E8-0D41-AA63-8D846A6F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92EF6B-F378-5E47-B9C7-64143805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BD4560-5D16-8344-8656-89928825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4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43140-7094-CD42-A806-AEBFE356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C1FAB2-A3A2-0944-94F1-64F22C2C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B027D8-677C-D043-929C-6E632A92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FCE881-ED5C-F64E-A559-9C04AB44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41F27C-A6C8-594D-A906-99AB5CCE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5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B7D529-D48C-334E-B934-D4E4E2CFF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4789BA-007E-8C4F-A9FF-84060B9FB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CF3626-54E2-1542-B8FA-1DF23F76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440540-EC4C-A646-A399-9FBB00D3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98ED3E-DB8F-3C4A-BC77-29C329B0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7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DAB6C-AC3E-6F4A-8FE9-252CDA99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72ED93-B4F1-5D4D-B1D1-B77F63BAE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930638E-9835-9543-AD91-E2D54BD24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C49CF1-93C0-5F48-9F94-9577A9ED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B2401C-7C34-7649-9527-85B14A14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278EF9-F2FD-4C46-9635-5B353B87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3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348F4A-C11E-7A44-B866-CBE2F45A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5BAF13-7321-D148-A16B-0FB6BB189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461C7F-4614-BC4F-90AE-7040E42BE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888AAB-89D0-5D44-B59A-9E35E9183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CC07182-556B-814B-8F67-8FB5BB9C3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7E27A22-BD06-9B41-B51C-C597FC3C0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7E56B91-76BF-DA41-B258-EA06D872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668D135-3814-3342-88F9-1CCBD378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9086D-002C-574C-953B-1D01EB52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A63F488-CB35-644C-B8A1-D716F9F2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76FC8D-7BAF-1248-A042-F8B1FC10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9AB30A0-73B7-A04B-BA07-997F3C3E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8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B85D9CC-B83B-1241-B194-2492EDBF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0054DFA-6E0A-1E4F-972D-86E06EC0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D7D8525-2236-EE46-B5D2-20507C59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601B1F-A844-3041-831A-54592978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F2B8E2-21E2-3140-8E36-E10B4A64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DEF79F8-5A9A-F749-91D2-7EE399B0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E793E0-CCD2-C04B-A6A1-4164076C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99F602-C8A8-6445-8527-317F2490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04A4FF-DFA1-FF43-A197-1AF3A0B7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6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D3DC7-D042-744A-82D1-02450E4B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AE48216-2487-A24D-AE20-9ED628AC3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48E0B4-245E-EF4A-A0F0-CA73217D6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2F533D-3DD2-0B4B-8A51-E4990BD6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6E8EC8-9837-6A44-A0EE-46608BA0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EEC7D5-2358-5742-97FA-325F29D3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5F9EF6-879B-E44E-A6E4-3F7C07AF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2B7E6B-9D34-8F4A-97A4-7B9A3617A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09A683-8754-B04A-B434-9466261EC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DC86-9CE8-4947-8D8E-84530DC8AE98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2EC876-3384-244C-8494-0F09927D6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20C0B1-35F2-C24A-B6C0-D3853E14C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711A-1440-5C4E-9C15-128FC83CE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0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26340-E43C-8C4E-AC51-5037B0A9F8F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23863"/>
            <a:ext cx="10363200" cy="3614737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         Природные </a:t>
            </a:r>
            <a:r>
              <a:rPr lang="ru-RU" sz="5400" b="1" i="1" dirty="0" err="1" smtClean="0"/>
              <a:t>массажеры</a:t>
            </a:r>
            <a:r>
              <a:rPr lang="ru-RU" sz="5400" b="1" i="1" dirty="0" smtClean="0"/>
              <a:t> –   </a:t>
            </a:r>
            <a:br>
              <a:rPr lang="ru-RU" sz="5400" b="1" i="1" dirty="0" smtClean="0"/>
            </a:br>
            <a:r>
              <a:rPr lang="ru-RU" sz="5400" b="1" i="1" dirty="0"/>
              <a:t> </a:t>
            </a:r>
            <a:r>
              <a:rPr lang="ru-RU" sz="5400" b="1" i="1" dirty="0" smtClean="0"/>
              <a:t>              </a:t>
            </a:r>
            <a:r>
              <a:rPr lang="ru-RU" sz="5400" b="1" i="1" dirty="0" smtClean="0"/>
              <a:t>играем с детьми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0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555567" y="335087"/>
            <a:ext cx="28025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1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ea typeface="Calibri" pitchFamily="34" charset="0"/>
                <a:cs typeface="Times New Roman" pitchFamily="18" charset="0"/>
              </a:rPr>
              <a:t>Карл </a:t>
            </a:r>
            <a:r>
              <a:rPr lang="ru-RU" altLang="ru-RU" sz="2400" dirty="0" err="1">
                <a:ea typeface="Calibri" pitchFamily="34" charset="0"/>
                <a:cs typeface="Times New Roman" pitchFamily="18" charset="0"/>
              </a:rPr>
              <a:t>Лемох</a:t>
            </a:r>
            <a:r>
              <a:rPr lang="ru-RU" altLang="ru-RU" sz="2400" dirty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2400" dirty="0" smtClean="0">
                <a:ea typeface="Calibri" pitchFamily="34" charset="0"/>
                <a:cs typeface="Times New Roman" pitchFamily="18" charset="0"/>
              </a:rPr>
              <a:t>Варька</a:t>
            </a:r>
          </a:p>
          <a:p>
            <a:r>
              <a:rPr lang="ru-RU" altLang="ru-RU" sz="2400" dirty="0" smtClean="0">
                <a:ea typeface="Calibri" pitchFamily="34" charset="0"/>
                <a:cs typeface="Times New Roman" pitchFamily="18" charset="0"/>
              </a:rPr>
              <a:t>1893</a:t>
            </a:r>
            <a:endParaRPr lang="ru-RU" altLang="ru-RU" sz="2400" dirty="0">
              <a:ea typeface="Calibri" pitchFamily="34" charset="0"/>
              <a:cs typeface="Times New Roman" pitchFamily="18" charset="0"/>
            </a:endParaRPr>
          </a:p>
          <a:p>
            <a:endParaRPr lang="ru-RU" altLang="ru-RU" sz="24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9" name="Рисунок 3" descr="18ecfab9ae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6" y="1"/>
            <a:ext cx="6087712" cy="69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983567" y="6574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1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67425" y="103031"/>
            <a:ext cx="11414975" cy="5904069"/>
          </a:xfrm>
        </p:spPr>
        <p:txBody>
          <a:bodyPr>
            <a:no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4400" dirty="0" smtClean="0"/>
              <a:t>     </a:t>
            </a:r>
            <a:r>
              <a:rPr lang="ru-RU" altLang="ru-RU" sz="4400" dirty="0" smtClean="0">
                <a:solidFill>
                  <a:srgbClr val="573707"/>
                </a:solidFill>
              </a:rPr>
              <a:t>С древних времен на русской земле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4400" dirty="0" smtClean="0">
                <a:solidFill>
                  <a:srgbClr val="573707"/>
                </a:solidFill>
              </a:rPr>
              <a:t>   детей забавляли шишками, чурочками,          желудями, орехами, косточками, камушками и прочим природным материалом.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4400" dirty="0" smtClean="0">
                <a:solidFill>
                  <a:srgbClr val="573707"/>
                </a:solidFill>
              </a:rPr>
              <a:t>      Из него строили, делали игрушки, выкладывали узоры, его перебрасывали, перекатывали друг другу и т.д. </a:t>
            </a:r>
          </a:p>
        </p:txBody>
      </p:sp>
    </p:spTree>
    <p:extLst>
      <p:ext uri="{BB962C8B-B14F-4D97-AF65-F5344CB8AC3E}">
        <p14:creationId xmlns:p14="http://schemas.microsoft.com/office/powerpoint/2010/main" val="20917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27051" y="1484314"/>
            <a:ext cx="10972800" cy="5595937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573707"/>
                </a:solidFill>
              </a:rPr>
              <a:t>Шишки </a:t>
            </a:r>
            <a:r>
              <a:rPr lang="ru-RU" altLang="ru-RU" dirty="0" smtClean="0">
                <a:solidFill>
                  <a:srgbClr val="573707"/>
                </a:solidFill>
              </a:rPr>
              <a:t>еловые, сосновые, кедровые и т.д</a:t>
            </a:r>
            <a:r>
              <a:rPr lang="ru-RU" altLang="ru-RU" dirty="0" smtClean="0">
                <a:solidFill>
                  <a:srgbClr val="573707"/>
                </a:solidFill>
              </a:rPr>
              <a:t>.;</a:t>
            </a:r>
            <a:endParaRPr lang="ru-RU" altLang="ru-RU" dirty="0" smtClean="0">
              <a:solidFill>
                <a:srgbClr val="573707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573707"/>
                </a:solidFill>
              </a:rPr>
              <a:t>березовые чурочки с </a:t>
            </a:r>
            <a:r>
              <a:rPr lang="ru-RU" altLang="ru-RU" dirty="0" smtClean="0">
                <a:solidFill>
                  <a:srgbClr val="573707"/>
                </a:solidFill>
              </a:rPr>
              <a:t>корой;</a:t>
            </a:r>
            <a:endParaRPr lang="ru-RU" altLang="ru-RU" dirty="0" smtClean="0">
              <a:solidFill>
                <a:srgbClr val="573707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573707"/>
                </a:solidFill>
              </a:rPr>
              <a:t>березовая </a:t>
            </a:r>
            <a:r>
              <a:rPr lang="ru-RU" altLang="ru-RU" dirty="0" smtClean="0">
                <a:solidFill>
                  <a:srgbClr val="573707"/>
                </a:solidFill>
              </a:rPr>
              <a:t>кора;</a:t>
            </a:r>
            <a:endParaRPr lang="ru-RU" altLang="ru-RU" dirty="0" smtClean="0">
              <a:solidFill>
                <a:srgbClr val="573707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573707"/>
                </a:solidFill>
              </a:rPr>
              <a:t>ребристые деревянные </a:t>
            </a:r>
            <a:r>
              <a:rPr lang="ru-RU" altLang="ru-RU" dirty="0" smtClean="0">
                <a:solidFill>
                  <a:srgbClr val="573707"/>
                </a:solidFill>
              </a:rPr>
              <a:t>палочки; </a:t>
            </a:r>
            <a:endParaRPr lang="ru-RU" altLang="ru-RU" dirty="0" smtClean="0">
              <a:solidFill>
                <a:srgbClr val="573707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573707"/>
                </a:solidFill>
              </a:rPr>
              <a:t>желуди, каштаны, орехи, сливовые, абрикосовые косточки, и т.п</a:t>
            </a:r>
            <a:r>
              <a:rPr lang="ru-RU" altLang="ru-RU" dirty="0" smtClean="0">
                <a:solidFill>
                  <a:srgbClr val="573707"/>
                </a:solidFill>
              </a:rPr>
              <a:t>.; </a:t>
            </a:r>
            <a:endParaRPr lang="ru-RU" altLang="ru-RU" dirty="0" smtClean="0">
              <a:solidFill>
                <a:srgbClr val="573707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573707"/>
                </a:solidFill>
              </a:rPr>
              <a:t>горох целый и дробленый, </a:t>
            </a:r>
            <a:r>
              <a:rPr lang="ru-RU" altLang="ru-RU" dirty="0" smtClean="0">
                <a:solidFill>
                  <a:srgbClr val="573707"/>
                </a:solidFill>
              </a:rPr>
              <a:t>фасоль;</a:t>
            </a:r>
            <a:endParaRPr lang="ru-RU" altLang="ru-RU" dirty="0" smtClean="0">
              <a:solidFill>
                <a:srgbClr val="573707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573707"/>
                </a:solidFill>
              </a:rPr>
              <a:t>ракушки (морские и речные</a:t>
            </a:r>
            <a:r>
              <a:rPr lang="ru-RU" altLang="ru-RU" dirty="0" smtClean="0">
                <a:solidFill>
                  <a:srgbClr val="573707"/>
                </a:solidFill>
              </a:rPr>
              <a:t>);</a:t>
            </a:r>
            <a:endParaRPr lang="ru-RU" altLang="ru-RU" dirty="0" smtClean="0">
              <a:solidFill>
                <a:srgbClr val="573707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573707"/>
                </a:solidFill>
              </a:rPr>
              <a:t>песок, </a:t>
            </a:r>
            <a:r>
              <a:rPr lang="ru-RU" altLang="ru-RU" dirty="0" smtClean="0">
                <a:solidFill>
                  <a:srgbClr val="573707"/>
                </a:solidFill>
              </a:rPr>
              <a:t>камешки;</a:t>
            </a:r>
            <a:endParaRPr lang="ru-RU" altLang="ru-RU" dirty="0" smtClean="0">
              <a:solidFill>
                <a:srgbClr val="573707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573707"/>
                </a:solidFill>
              </a:rPr>
              <a:t>вода</a:t>
            </a:r>
            <a:r>
              <a:rPr lang="ru-RU" altLang="ru-RU" dirty="0" smtClean="0">
                <a:solidFill>
                  <a:srgbClr val="573707"/>
                </a:solidFill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 3" pitchFamily="18" charset="2"/>
              <a:buNone/>
            </a:pPr>
            <a:endParaRPr lang="ru-RU" alt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476672"/>
            <a:ext cx="10972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573707"/>
                </a:solidFill>
              </a:rPr>
              <a:t>Природные </a:t>
            </a:r>
            <a:r>
              <a:rPr lang="ru-RU" dirty="0" err="1" smtClean="0">
                <a:solidFill>
                  <a:srgbClr val="573707"/>
                </a:solidFill>
              </a:rPr>
              <a:t>массажеры</a:t>
            </a:r>
            <a:endParaRPr lang="ru-RU" dirty="0">
              <a:solidFill>
                <a:srgbClr val="573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609600" y="714375"/>
            <a:ext cx="10972800" cy="60007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altLang="ru-RU" sz="2100" smtClean="0">
              <a:solidFill>
                <a:srgbClr val="573707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3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3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3" pitchFamily="18" charset="2"/>
              <a:buNone/>
            </a:pPr>
            <a:endParaRPr lang="ru-RU" altLang="ru-RU" sz="20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2918"/>
            <a:ext cx="10972800" cy="7747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573707"/>
                </a:solidFill>
              </a:rPr>
              <a:t>      Сосновая шишка</a:t>
            </a:r>
            <a:br>
              <a:rPr lang="ru-RU" dirty="0" smtClean="0">
                <a:solidFill>
                  <a:srgbClr val="573707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43000"/>
          <a:ext cx="12192000" cy="468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499"/>
                <a:gridCol w="6286501"/>
              </a:tblGrid>
              <a:tr h="14888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dirty="0" smtClean="0">
                          <a:solidFill>
                            <a:srgbClr val="573707"/>
                          </a:solidFill>
                        </a:rPr>
                        <a:t>Как ежик колется сосна,</a:t>
                      </a:r>
                    </a:p>
                    <a:p>
                      <a:pPr>
                        <a:buNone/>
                      </a:pPr>
                      <a:r>
                        <a:rPr lang="ru-RU" sz="1800" b="0" dirty="0" smtClean="0">
                          <a:solidFill>
                            <a:srgbClr val="573707"/>
                          </a:solidFill>
                        </a:rPr>
                        <a:t>Ее мне шишка не страшна.</a:t>
                      </a:r>
                    </a:p>
                    <a:p>
                      <a:pPr>
                        <a:buNone/>
                      </a:pPr>
                      <a:r>
                        <a:rPr lang="ru-RU" sz="1800" b="0" dirty="0" smtClean="0">
                          <a:solidFill>
                            <a:srgbClr val="573707"/>
                          </a:solidFill>
                        </a:rPr>
                        <a:t>Сосновую шишку в ладонях катаю,</a:t>
                      </a:r>
                    </a:p>
                    <a:p>
                      <a:pPr>
                        <a:buNone/>
                      </a:pPr>
                      <a:r>
                        <a:rPr lang="ru-RU" sz="1800" b="0" dirty="0" smtClean="0">
                          <a:solidFill>
                            <a:srgbClr val="573707"/>
                          </a:solidFill>
                        </a:rPr>
                        <a:t>С сосновою шишкой сейчас я играю.</a:t>
                      </a:r>
                    </a:p>
                    <a:p>
                      <a:endParaRPr lang="ru-RU" sz="1800" b="0" dirty="0"/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dirty="0" smtClean="0">
                          <a:solidFill>
                            <a:srgbClr val="573707"/>
                          </a:solidFill>
                        </a:rPr>
                        <a:t>Сосновую шишку сожму я в ладошке,</a:t>
                      </a:r>
                    </a:p>
                    <a:p>
                      <a:pPr>
                        <a:buNone/>
                      </a:pPr>
                      <a:r>
                        <a:rPr lang="ru-RU" sz="1800" b="0" dirty="0" smtClean="0">
                          <a:solidFill>
                            <a:srgbClr val="573707"/>
                          </a:solidFill>
                        </a:rPr>
                        <a:t>С нею сейчас поиграю немножко.</a:t>
                      </a:r>
                    </a:p>
                    <a:p>
                      <a:pPr>
                        <a:buNone/>
                      </a:pPr>
                      <a:r>
                        <a:rPr lang="ru-RU" sz="1800" b="0" dirty="0" smtClean="0">
                          <a:solidFill>
                            <a:srgbClr val="573707"/>
                          </a:solidFill>
                        </a:rPr>
                        <a:t>Ладошки сосновою шишкой согрею,</a:t>
                      </a:r>
                    </a:p>
                    <a:p>
                      <a:pPr>
                        <a:buNone/>
                      </a:pPr>
                      <a:r>
                        <a:rPr lang="ru-RU" sz="1800" b="0" dirty="0" smtClean="0">
                          <a:solidFill>
                            <a:srgbClr val="573707"/>
                          </a:solidFill>
                        </a:rPr>
                        <a:t>Потом напишу все в тетрадке быстрее.</a:t>
                      </a:r>
                    </a:p>
                    <a:p>
                      <a:endParaRPr lang="ru-RU" sz="1800" b="0" dirty="0"/>
                    </a:p>
                  </a:txBody>
                  <a:tcPr marL="121920" marR="121920" marT="45723" marB="45723"/>
                </a:tc>
              </a:tr>
              <a:tr h="14631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Шишка  словно колобок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Катит по дорожке.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Шишка словно колобок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Крутится в ладошках.</a:t>
                      </a:r>
                    </a:p>
                    <a:p>
                      <a:endParaRPr lang="ru-RU" sz="1800" dirty="0"/>
                    </a:p>
                  </a:txBody>
                  <a:tcPr marL="121920" marR="121920" marT="45723" marB="45723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В шишке семечки живут,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Птички семечки клюют.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Семена все соберем,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Птичек мы кормить </a:t>
                      </a:r>
                      <a:endParaRPr lang="ru-RU" sz="1800" dirty="0"/>
                    </a:p>
                  </a:txBody>
                  <a:tcPr marL="121920" marR="121920" marT="45723" marB="45723"/>
                </a:tc>
              </a:tr>
              <a:tr h="173748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Тук-тук-тук-тук</a:t>
                      </a:r>
                    </a:p>
                    <a:p>
                      <a:pPr algn="ctr"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Сыпьте семечки вокруг,</a:t>
                      </a:r>
                    </a:p>
                    <a:p>
                      <a:pPr algn="ctr"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На поднос и на ладошку,</a:t>
                      </a:r>
                    </a:p>
                    <a:p>
                      <a:pPr algn="ctr"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А на пол совсем немножко.</a:t>
                      </a:r>
                    </a:p>
                    <a:p>
                      <a:pPr algn="ctr">
                        <a:buNone/>
                      </a:pPr>
                      <a:r>
                        <a:rPr lang="ru-RU" sz="1800" dirty="0" smtClean="0">
                          <a:solidFill>
                            <a:srgbClr val="573707"/>
                          </a:solidFill>
                        </a:rPr>
                        <a:t>                               (Л.Орлова)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121920" marR="121920" marT="45723" marB="457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21" name="Picture 2" descr="H:\Documents and Settings\Роза\Рабочий стол\Шишки массаж 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9" t="5156" r="32243" b="28552"/>
          <a:stretch>
            <a:fillRect/>
          </a:stretch>
        </p:blipFill>
        <p:spPr bwMode="auto">
          <a:xfrm>
            <a:off x="9239251" y="4122738"/>
            <a:ext cx="2952749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" descr="H:\Documents and Settings\Роза\Рабочий стол\Шишки массаж 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0940" r="13303" b="15924"/>
          <a:stretch>
            <a:fillRect/>
          </a:stretch>
        </p:blipFill>
        <p:spPr bwMode="auto">
          <a:xfrm>
            <a:off x="0" y="4071938"/>
            <a:ext cx="3202517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:\Documents and Settings\Роза\Рабочий стол\Роза\все фото\Моторика мелкая\IMG_3675.jpg"/>
          <p:cNvPicPr>
            <a:picLocks noChangeAspect="1" noChangeArrowheads="1"/>
          </p:cNvPicPr>
          <p:nvPr/>
        </p:nvPicPr>
        <p:blipFill>
          <a:blip r:embed="rId2" cstate="print"/>
          <a:srcRect l="15670" t="35672" r="15670"/>
          <a:stretch>
            <a:fillRect/>
          </a:stretch>
        </p:blipFill>
        <p:spPr bwMode="auto">
          <a:xfrm>
            <a:off x="3714733" y="1428737"/>
            <a:ext cx="5524539" cy="291147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" y="1714501"/>
            <a:ext cx="4095751" cy="307181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Березовую чурочку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Я в руках катаю,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С чурочкой березовой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Немного поиграю.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Повращаю медленно,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А затем быстрее,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Березовая чурочка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Ладошки мне согреет.</a:t>
            </a:r>
          </a:p>
          <a:p>
            <a:pPr eaLnBrk="1" hangingPunct="1">
              <a:buFont typeface="Wingdings 3" pitchFamily="18" charset="2"/>
              <a:buNone/>
            </a:pPr>
            <a:endParaRPr lang="ru-RU" altLang="ru-RU" sz="1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10972800" cy="1071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573707"/>
                </a:solidFill>
              </a:rPr>
              <a:t>Чурочки </a:t>
            </a:r>
            <a:endParaRPr lang="ru-RU" dirty="0">
              <a:solidFill>
                <a:srgbClr val="573707"/>
              </a:solidFill>
            </a:endParaRPr>
          </a:p>
        </p:txBody>
      </p:sp>
      <p:pic>
        <p:nvPicPr>
          <p:cNvPr id="5" name="Picture 8" descr="H:\Documents and Settings\Роза\Рабочий стол\Роза\все фото\Моторика мелкая\IMG_3676.jpg"/>
          <p:cNvPicPr>
            <a:picLocks noChangeAspect="1" noChangeArrowheads="1"/>
          </p:cNvPicPr>
          <p:nvPr/>
        </p:nvPicPr>
        <p:blipFill>
          <a:blip r:embed="rId3" cstate="print"/>
          <a:srcRect l="20405" r="15669" b="16976"/>
          <a:stretch>
            <a:fillRect/>
          </a:stretch>
        </p:blipFill>
        <p:spPr bwMode="auto">
          <a:xfrm rot="5400000">
            <a:off x="8450190" y="3265577"/>
            <a:ext cx="3006925" cy="390527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3905251" y="5072063"/>
            <a:ext cx="4381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solidFill>
                  <a:srgbClr val="573707"/>
                </a:solidFill>
                <a:latin typeface="Lucida Sans Unicode" pitchFamily="34" charset="0"/>
              </a:rPr>
              <a:t>Чурочкой березовой </a:t>
            </a:r>
          </a:p>
          <a:p>
            <a:pPr eaLnBrk="1" hangingPunct="1"/>
            <a:r>
              <a:rPr lang="ru-RU" altLang="ru-RU">
                <a:solidFill>
                  <a:srgbClr val="573707"/>
                </a:solidFill>
                <a:latin typeface="Lucida Sans Unicode" pitchFamily="34" charset="0"/>
              </a:rPr>
              <a:t>По пальчикам стучу,</a:t>
            </a:r>
          </a:p>
          <a:p>
            <a:pPr eaLnBrk="1" hangingPunct="1"/>
            <a:r>
              <a:rPr lang="ru-RU" altLang="ru-RU">
                <a:solidFill>
                  <a:srgbClr val="573707"/>
                </a:solidFill>
                <a:latin typeface="Lucida Sans Unicode" pitchFamily="34" charset="0"/>
              </a:rPr>
              <a:t>Пальчики и ручку</a:t>
            </a:r>
          </a:p>
          <a:p>
            <a:pPr eaLnBrk="1" hangingPunct="1"/>
            <a:r>
              <a:rPr lang="ru-RU" altLang="ru-RU">
                <a:solidFill>
                  <a:srgbClr val="573707"/>
                </a:solidFill>
                <a:latin typeface="Lucida Sans Unicode" pitchFamily="34" charset="0"/>
              </a:rPr>
              <a:t>Укрепить хочу.</a:t>
            </a:r>
          </a:p>
        </p:txBody>
      </p:sp>
    </p:spTree>
    <p:extLst>
      <p:ext uri="{BB962C8B-B14F-4D97-AF65-F5344CB8AC3E}">
        <p14:creationId xmlns:p14="http://schemas.microsoft.com/office/powerpoint/2010/main" val="8870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285751" y="1600200"/>
            <a:ext cx="4953000" cy="475773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В орешках ручки я купаю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Их сжимаю, разжимаю.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Пальчики купаются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Им орешки нравятся.</a:t>
            </a:r>
          </a:p>
          <a:p>
            <a:pPr eaLnBrk="1" hangingPunct="1">
              <a:buFont typeface="Wingdings 3" pitchFamily="18" charset="2"/>
              <a:buNone/>
            </a:pPr>
            <a:endParaRPr lang="ru-RU" altLang="ru-RU" sz="1800" smtClean="0">
              <a:solidFill>
                <a:srgbClr val="573707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ru-RU" altLang="ru-RU" sz="1800" smtClean="0">
              <a:solidFill>
                <a:srgbClr val="573707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ru-RU" altLang="ru-RU" sz="1800" smtClean="0">
              <a:solidFill>
                <a:srgbClr val="573707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Дождик лей-лей-лей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Из орехов, желудей,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Из гороха и фасоли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На потеху Маши, Коли,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Иры, Лены, Саши, Оли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800" smtClean="0">
                <a:solidFill>
                  <a:srgbClr val="573707"/>
                </a:solidFill>
              </a:rPr>
              <a:t>И других детишек в </a:t>
            </a:r>
            <a:r>
              <a:rPr lang="ru-RU" altLang="ru-RU" sz="1800" smtClean="0">
                <a:solidFill>
                  <a:srgbClr val="573707"/>
                </a:solidFill>
                <a:latin typeface="Arial" charset="0"/>
              </a:rPr>
              <a:t>доме</a:t>
            </a:r>
            <a:r>
              <a:rPr lang="ru-RU" altLang="ru-RU" sz="1800" smtClean="0">
                <a:solidFill>
                  <a:srgbClr val="573707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573707"/>
                </a:solidFill>
              </a:rPr>
              <a:t>Орехи, желуди, горох, фасоль</a:t>
            </a:r>
            <a:endParaRPr lang="ru-RU" dirty="0">
              <a:solidFill>
                <a:srgbClr val="573707"/>
              </a:solidFill>
            </a:endParaRPr>
          </a:p>
        </p:txBody>
      </p:sp>
      <p:pic>
        <p:nvPicPr>
          <p:cNvPr id="8" name="Picture 12" descr="H:\Documents and Settings\Роза\Рабочий стол\Роза\все фото\Моторика мелкая\IMG_3669.jpg"/>
          <p:cNvPicPr>
            <a:picLocks noChangeAspect="1" noChangeArrowheads="1"/>
          </p:cNvPicPr>
          <p:nvPr/>
        </p:nvPicPr>
        <p:blipFill>
          <a:blip r:embed="rId2" cstate="print"/>
          <a:srcRect l="8567" t="5682" r="13302" b="4349"/>
          <a:stretch>
            <a:fillRect/>
          </a:stretch>
        </p:blipFill>
        <p:spPr bwMode="auto">
          <a:xfrm>
            <a:off x="4857742" y="1428736"/>
            <a:ext cx="6191293" cy="401027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H:\Documents and Settings\Роза\Рабочий стол\Роза\все фото\Моторика мелкая\IMG_3670.jpg"/>
          <p:cNvPicPr>
            <a:picLocks noChangeAspect="1" noChangeArrowheads="1"/>
          </p:cNvPicPr>
          <p:nvPr/>
        </p:nvPicPr>
        <p:blipFill>
          <a:blip r:embed="rId3" cstate="print"/>
          <a:srcRect r="63302" b="47913"/>
          <a:stretch>
            <a:fillRect/>
          </a:stretch>
        </p:blipFill>
        <p:spPr bwMode="auto">
          <a:xfrm>
            <a:off x="9429774" y="4643446"/>
            <a:ext cx="2326425" cy="185738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8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Documents and Settings\Роза\Рабочий стол\Роза\все фото\Моторика мелкая\IMG_3648.jpg"/>
          <p:cNvPicPr>
            <a:picLocks noChangeAspect="1" noChangeArrowheads="1"/>
          </p:cNvPicPr>
          <p:nvPr/>
        </p:nvPicPr>
        <p:blipFill>
          <a:blip r:embed="rId2" cstate="print"/>
          <a:srcRect l="27508" t="19888" r="19221" b="5927"/>
          <a:stretch>
            <a:fillRect/>
          </a:stretch>
        </p:blipFill>
        <p:spPr bwMode="auto">
          <a:xfrm rot="19899701">
            <a:off x="1026531" y="3254140"/>
            <a:ext cx="3941231" cy="30872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3251" y="1571625"/>
            <a:ext cx="5238749" cy="2643188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100" dirty="0" smtClean="0">
                <a:solidFill>
                  <a:srgbClr val="573707"/>
                </a:solidFill>
              </a:rPr>
              <a:t>Оденут ракушки на пальчики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100" dirty="0" smtClean="0">
                <a:solidFill>
                  <a:srgbClr val="573707"/>
                </a:solidFill>
              </a:rPr>
              <a:t>Все девочки и мальчики.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100" dirty="0" smtClean="0">
                <a:solidFill>
                  <a:srgbClr val="573707"/>
                </a:solidFill>
              </a:rPr>
              <a:t>Пальчики попрятались,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100" dirty="0" smtClean="0">
                <a:solidFill>
                  <a:srgbClr val="573707"/>
                </a:solidFill>
              </a:rPr>
              <a:t>Как улитки в домик.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100" dirty="0" smtClean="0">
                <a:solidFill>
                  <a:srgbClr val="573707"/>
                </a:solidFill>
              </a:rPr>
              <a:t>Улитки поздоровались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100" dirty="0" smtClean="0">
                <a:solidFill>
                  <a:srgbClr val="573707"/>
                </a:solidFill>
              </a:rPr>
              <a:t>И пошли как слоник.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81752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573707"/>
                </a:solidFill>
              </a:rPr>
              <a:t>Разные ракушки</a:t>
            </a:r>
            <a:endParaRPr lang="ru-RU" dirty="0">
              <a:solidFill>
                <a:srgbClr val="573707"/>
              </a:solidFill>
            </a:endParaRPr>
          </a:p>
        </p:txBody>
      </p:sp>
      <p:pic>
        <p:nvPicPr>
          <p:cNvPr id="4" name="Picture 3" descr="H:\Documents and Settings\Роза\Рабочий стол\Роза\все фото\Моторика мелкая\IMG_3665.jpg"/>
          <p:cNvPicPr>
            <a:picLocks noChangeAspect="1" noChangeArrowheads="1"/>
          </p:cNvPicPr>
          <p:nvPr/>
        </p:nvPicPr>
        <p:blipFill>
          <a:blip r:embed="rId3" cstate="print"/>
          <a:srcRect l="14486" t="23045" r="20405" b="18555"/>
          <a:stretch>
            <a:fillRect/>
          </a:stretch>
        </p:blipFill>
        <p:spPr bwMode="auto">
          <a:xfrm>
            <a:off x="380960" y="1285860"/>
            <a:ext cx="5238787" cy="264320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:\Documents and Settings\Роза\Рабочий стол\Роза\все фото\Моторика мелкая\IMG_3650.jpg"/>
          <p:cNvPicPr>
            <a:picLocks noChangeAspect="1" noChangeArrowheads="1"/>
          </p:cNvPicPr>
          <p:nvPr/>
        </p:nvPicPr>
        <p:blipFill>
          <a:blip r:embed="rId4" cstate="print"/>
          <a:srcRect l="3832" r="53551" b="34339"/>
          <a:stretch>
            <a:fillRect/>
          </a:stretch>
        </p:blipFill>
        <p:spPr bwMode="auto">
          <a:xfrm rot="1002834">
            <a:off x="4903300" y="4045818"/>
            <a:ext cx="2940987" cy="254884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:\Documents and Settings\Роза\Рабочий стол\Роза\все фото\Моторика мелкая\IMG_3654.jpg"/>
          <p:cNvPicPr>
            <a:picLocks noChangeAspect="1" noChangeArrowheads="1"/>
          </p:cNvPicPr>
          <p:nvPr/>
        </p:nvPicPr>
        <p:blipFill>
          <a:blip r:embed="rId5" cstate="print"/>
          <a:srcRect l="14486" r="50000" b="51701"/>
          <a:stretch>
            <a:fillRect/>
          </a:stretch>
        </p:blipFill>
        <p:spPr bwMode="auto">
          <a:xfrm rot="20947917">
            <a:off x="8546740" y="4386682"/>
            <a:ext cx="2981657" cy="228095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2" name="Прямоугольник 7"/>
          <p:cNvSpPr>
            <a:spLocks noChangeArrowheads="1"/>
          </p:cNvSpPr>
          <p:nvPr/>
        </p:nvSpPr>
        <p:spPr bwMode="auto">
          <a:xfrm>
            <a:off x="6953252" y="357188"/>
            <a:ext cx="657224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solidFill>
                  <a:srgbClr val="573707"/>
                </a:solidFill>
                <a:latin typeface="Lucida Sans Unicode" pitchFamily="34" charset="0"/>
              </a:rPr>
              <a:t>Ракушки погладим</a:t>
            </a:r>
          </a:p>
          <a:p>
            <a:pPr eaLnBrk="1" hangingPunct="1"/>
            <a:r>
              <a:rPr lang="ru-RU" altLang="ru-RU">
                <a:solidFill>
                  <a:srgbClr val="573707"/>
                </a:solidFill>
                <a:latin typeface="Lucida Sans Unicode" pitchFamily="34" charset="0"/>
              </a:rPr>
              <a:t>Снаружи и внутри</a:t>
            </a:r>
          </a:p>
          <a:p>
            <a:pPr eaLnBrk="1" hangingPunct="1"/>
            <a:r>
              <a:rPr lang="ru-RU" altLang="ru-RU">
                <a:solidFill>
                  <a:srgbClr val="573707"/>
                </a:solidFill>
                <a:latin typeface="Lucida Sans Unicode" pitchFamily="34" charset="0"/>
              </a:rPr>
              <a:t>Здесь жила улитка</a:t>
            </a:r>
          </a:p>
          <a:p>
            <a:pPr eaLnBrk="1" hangingPunct="1"/>
            <a:r>
              <a:rPr lang="ru-RU" altLang="ru-RU">
                <a:solidFill>
                  <a:srgbClr val="573707"/>
                </a:solidFill>
                <a:latin typeface="Lucida Sans Unicode" pitchFamily="34" charset="0"/>
              </a:rPr>
              <a:t>Теперь играем мы.</a:t>
            </a:r>
          </a:p>
        </p:txBody>
      </p:sp>
    </p:spTree>
    <p:extLst>
      <p:ext uri="{BB962C8B-B14F-4D97-AF65-F5344CB8AC3E}">
        <p14:creationId xmlns:p14="http://schemas.microsoft.com/office/powerpoint/2010/main" val="39403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345</Words>
  <Application>Microsoft Office PowerPoint</Application>
  <PresentationFormat>Произвольный</PresentationFormat>
  <Paragraphs>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Природные массажеры –                   играем с детьми </vt:lpstr>
      <vt:lpstr>Презентация PowerPoint</vt:lpstr>
      <vt:lpstr>Презентация PowerPoint</vt:lpstr>
      <vt:lpstr>Природные массажеры</vt:lpstr>
      <vt:lpstr>      Сосновая шишка  </vt:lpstr>
      <vt:lpstr>Чурочки </vt:lpstr>
      <vt:lpstr>Орехи, желуди, горох, фасоль</vt:lpstr>
      <vt:lpstr>Разные ракушки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«Тело как часть «Я-структуры»    Автор: Говязина Ксения Алексеевна   Факультет социальных наук Департамент психологии Кафедра психоанализа и бизнес-консультирования Образовательная программа «Психоанализ и психоаналитическая психотерапия»</dc:title>
  <dc:creator>Елена Грузина</dc:creator>
  <cp:lastModifiedBy>Admin</cp:lastModifiedBy>
  <cp:revision>47</cp:revision>
  <dcterms:created xsi:type="dcterms:W3CDTF">2020-06-12T20:35:55Z</dcterms:created>
  <dcterms:modified xsi:type="dcterms:W3CDTF">2023-04-15T21:54:43Z</dcterms:modified>
</cp:coreProperties>
</file>