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56"/>
  </p:notesMasterIdLst>
  <p:sldIdLst>
    <p:sldId id="300" r:id="rId2"/>
    <p:sldId id="301" r:id="rId3"/>
    <p:sldId id="274" r:id="rId4"/>
    <p:sldId id="275" r:id="rId5"/>
    <p:sldId id="276" r:id="rId6"/>
    <p:sldId id="277" r:id="rId7"/>
    <p:sldId id="278" r:id="rId8"/>
    <p:sldId id="279" r:id="rId9"/>
    <p:sldId id="309" r:id="rId10"/>
    <p:sldId id="281" r:id="rId11"/>
    <p:sldId id="282" r:id="rId12"/>
    <p:sldId id="290" r:id="rId13"/>
    <p:sldId id="302" r:id="rId14"/>
    <p:sldId id="303" r:id="rId15"/>
    <p:sldId id="291" r:id="rId16"/>
    <p:sldId id="292" r:id="rId17"/>
    <p:sldId id="311" r:id="rId18"/>
    <p:sldId id="312" r:id="rId19"/>
    <p:sldId id="313" r:id="rId20"/>
    <p:sldId id="314" r:id="rId21"/>
    <p:sldId id="315" r:id="rId22"/>
    <p:sldId id="316" r:id="rId23"/>
    <p:sldId id="317" r:id="rId24"/>
    <p:sldId id="318" r:id="rId25"/>
    <p:sldId id="319" r:id="rId26"/>
    <p:sldId id="320" r:id="rId27"/>
    <p:sldId id="321" r:id="rId28"/>
    <p:sldId id="322" r:id="rId29"/>
    <p:sldId id="323" r:id="rId30"/>
    <p:sldId id="324" r:id="rId31"/>
    <p:sldId id="325" r:id="rId32"/>
    <p:sldId id="326" r:id="rId33"/>
    <p:sldId id="327" r:id="rId34"/>
    <p:sldId id="328" r:id="rId35"/>
    <p:sldId id="329" r:id="rId36"/>
    <p:sldId id="330" r:id="rId37"/>
    <p:sldId id="331" r:id="rId38"/>
    <p:sldId id="332" r:id="rId39"/>
    <p:sldId id="333" r:id="rId40"/>
    <p:sldId id="334" r:id="rId41"/>
    <p:sldId id="335" r:id="rId42"/>
    <p:sldId id="336" r:id="rId43"/>
    <p:sldId id="337" r:id="rId44"/>
    <p:sldId id="338" r:id="rId45"/>
    <p:sldId id="339" r:id="rId46"/>
    <p:sldId id="340" r:id="rId47"/>
    <p:sldId id="341" r:id="rId48"/>
    <p:sldId id="342" r:id="rId49"/>
    <p:sldId id="294" r:id="rId50"/>
    <p:sldId id="285" r:id="rId51"/>
    <p:sldId id="287" r:id="rId52"/>
    <p:sldId id="297" r:id="rId53"/>
    <p:sldId id="307" r:id="rId54"/>
    <p:sldId id="296" r:id="rId5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9999"/>
    <a:srgbClr val="FD7673"/>
    <a:srgbClr val="FFCCCC"/>
    <a:srgbClr val="FFD9D9"/>
    <a:srgbClr val="FD5551"/>
    <a:srgbClr val="FF7575"/>
    <a:srgbClr val="860000"/>
    <a:srgbClr val="FFCCFF"/>
    <a:srgbClr val="FFC6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285" autoAdjust="0"/>
  </p:normalViewPr>
  <p:slideViewPr>
    <p:cSldViewPr snapToGrid="0">
      <p:cViewPr>
        <p:scale>
          <a:sx n="75" d="100"/>
          <a:sy n="75" d="100"/>
        </p:scale>
        <p:origin x="-540"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BFB297-FA5D-4CEB-85E8-2E6EFFA8DAA0}" type="datetimeFigureOut">
              <a:rPr lang="ru-RU" smtClean="0"/>
              <a:t>24.04.2023</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31F9F1-2289-456C-8A34-5937A772060E}" type="slidenum">
              <a:rPr lang="ru-RU" smtClean="0"/>
              <a:t>‹#›</a:t>
            </a:fld>
            <a:endParaRPr lang="ru-RU"/>
          </a:p>
        </p:txBody>
      </p:sp>
    </p:spTree>
    <p:extLst>
      <p:ext uri="{BB962C8B-B14F-4D97-AF65-F5344CB8AC3E}">
        <p14:creationId xmlns:p14="http://schemas.microsoft.com/office/powerpoint/2010/main" val="336489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631F9F1-2289-456C-8A34-5937A772060E}" type="slidenum">
              <a:rPr lang="ru-RU" smtClean="0"/>
              <a:t>48</a:t>
            </a:fld>
            <a:endParaRPr lang="ru-RU"/>
          </a:p>
        </p:txBody>
      </p:sp>
    </p:spTree>
    <p:extLst>
      <p:ext uri="{BB962C8B-B14F-4D97-AF65-F5344CB8AC3E}">
        <p14:creationId xmlns:p14="http://schemas.microsoft.com/office/powerpoint/2010/main" val="1526527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D3B1B6FA-8E5A-4E06-A2EF-420C487F34A5}" type="datetimeFigureOut">
              <a:rPr lang="ru-RU" smtClean="0"/>
              <a:t>23.04.2023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84514C-B02D-471B-B824-576758C52BA3}" type="slidenum">
              <a:rPr lang="ru-RU" smtClean="0"/>
              <a:t>‹#›</a:t>
            </a:fld>
            <a:endParaRPr lang="ru-RU"/>
          </a:p>
        </p:txBody>
      </p:sp>
    </p:spTree>
    <p:extLst>
      <p:ext uri="{BB962C8B-B14F-4D97-AF65-F5344CB8AC3E}">
        <p14:creationId xmlns:p14="http://schemas.microsoft.com/office/powerpoint/2010/main" val="70047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3B1B6FA-8E5A-4E06-A2EF-420C487F34A5}" type="datetimeFigureOut">
              <a:rPr lang="ru-RU" smtClean="0"/>
              <a:t>23.04.2023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84514C-B02D-471B-B824-576758C52BA3}" type="slidenum">
              <a:rPr lang="ru-RU" smtClean="0"/>
              <a:t>‹#›</a:t>
            </a:fld>
            <a:endParaRPr lang="ru-RU"/>
          </a:p>
        </p:txBody>
      </p:sp>
    </p:spTree>
    <p:extLst>
      <p:ext uri="{BB962C8B-B14F-4D97-AF65-F5344CB8AC3E}">
        <p14:creationId xmlns:p14="http://schemas.microsoft.com/office/powerpoint/2010/main" val="3189864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3B1B6FA-8E5A-4E06-A2EF-420C487F34A5}" type="datetimeFigureOut">
              <a:rPr lang="ru-RU" smtClean="0"/>
              <a:t>23.04.2023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84514C-B02D-471B-B824-576758C52BA3}" type="slidenum">
              <a:rPr lang="ru-RU" smtClean="0"/>
              <a:t>‹#›</a:t>
            </a:fld>
            <a:endParaRPr lang="ru-RU"/>
          </a:p>
        </p:txBody>
      </p:sp>
    </p:spTree>
    <p:extLst>
      <p:ext uri="{BB962C8B-B14F-4D97-AF65-F5344CB8AC3E}">
        <p14:creationId xmlns:p14="http://schemas.microsoft.com/office/powerpoint/2010/main" val="2729985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3B1B6FA-8E5A-4E06-A2EF-420C487F34A5}" type="datetimeFigureOut">
              <a:rPr lang="ru-RU" smtClean="0"/>
              <a:t>23.04.2023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84514C-B02D-471B-B824-576758C52BA3}" type="slidenum">
              <a:rPr lang="ru-RU" smtClean="0"/>
              <a:t>‹#›</a:t>
            </a:fld>
            <a:endParaRPr lang="ru-RU"/>
          </a:p>
        </p:txBody>
      </p:sp>
    </p:spTree>
    <p:extLst>
      <p:ext uri="{BB962C8B-B14F-4D97-AF65-F5344CB8AC3E}">
        <p14:creationId xmlns:p14="http://schemas.microsoft.com/office/powerpoint/2010/main" val="351804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D3B1B6FA-8E5A-4E06-A2EF-420C487F34A5}" type="datetimeFigureOut">
              <a:rPr lang="ru-RU" smtClean="0"/>
              <a:t>23.04.2023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84514C-B02D-471B-B824-576758C52BA3}" type="slidenum">
              <a:rPr lang="ru-RU" smtClean="0"/>
              <a:t>‹#›</a:t>
            </a:fld>
            <a:endParaRPr lang="ru-RU"/>
          </a:p>
        </p:txBody>
      </p:sp>
    </p:spTree>
    <p:extLst>
      <p:ext uri="{BB962C8B-B14F-4D97-AF65-F5344CB8AC3E}">
        <p14:creationId xmlns:p14="http://schemas.microsoft.com/office/powerpoint/2010/main" val="941798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D3B1B6FA-8E5A-4E06-A2EF-420C487F34A5}" type="datetimeFigureOut">
              <a:rPr lang="ru-RU" smtClean="0"/>
              <a:t>23.04.2023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84514C-B02D-471B-B824-576758C52BA3}" type="slidenum">
              <a:rPr lang="ru-RU" smtClean="0"/>
              <a:t>‹#›</a:t>
            </a:fld>
            <a:endParaRPr lang="ru-RU"/>
          </a:p>
        </p:txBody>
      </p:sp>
    </p:spTree>
    <p:extLst>
      <p:ext uri="{BB962C8B-B14F-4D97-AF65-F5344CB8AC3E}">
        <p14:creationId xmlns:p14="http://schemas.microsoft.com/office/powerpoint/2010/main" val="2469729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D3B1B6FA-8E5A-4E06-A2EF-420C487F34A5}" type="datetimeFigureOut">
              <a:rPr lang="ru-RU" smtClean="0"/>
              <a:t>23.04.2023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584514C-B02D-471B-B824-576758C52BA3}" type="slidenum">
              <a:rPr lang="ru-RU" smtClean="0"/>
              <a:t>‹#›</a:t>
            </a:fld>
            <a:endParaRPr lang="ru-RU"/>
          </a:p>
        </p:txBody>
      </p:sp>
    </p:spTree>
    <p:extLst>
      <p:ext uri="{BB962C8B-B14F-4D97-AF65-F5344CB8AC3E}">
        <p14:creationId xmlns:p14="http://schemas.microsoft.com/office/powerpoint/2010/main" val="568316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D3B1B6FA-8E5A-4E06-A2EF-420C487F34A5}" type="datetimeFigureOut">
              <a:rPr lang="ru-RU" smtClean="0"/>
              <a:t>23.04.2023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584514C-B02D-471B-B824-576758C52BA3}" type="slidenum">
              <a:rPr lang="ru-RU" smtClean="0"/>
              <a:t>‹#›</a:t>
            </a:fld>
            <a:endParaRPr lang="ru-RU"/>
          </a:p>
        </p:txBody>
      </p:sp>
    </p:spTree>
    <p:extLst>
      <p:ext uri="{BB962C8B-B14F-4D97-AF65-F5344CB8AC3E}">
        <p14:creationId xmlns:p14="http://schemas.microsoft.com/office/powerpoint/2010/main" val="4136576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3B1B6FA-8E5A-4E06-A2EF-420C487F34A5}" type="datetimeFigureOut">
              <a:rPr lang="ru-RU" smtClean="0"/>
              <a:t>23.04.2023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584514C-B02D-471B-B824-576758C52BA3}" type="slidenum">
              <a:rPr lang="ru-RU" smtClean="0"/>
              <a:t>‹#›</a:t>
            </a:fld>
            <a:endParaRPr lang="ru-RU"/>
          </a:p>
        </p:txBody>
      </p:sp>
    </p:spTree>
    <p:extLst>
      <p:ext uri="{BB962C8B-B14F-4D97-AF65-F5344CB8AC3E}">
        <p14:creationId xmlns:p14="http://schemas.microsoft.com/office/powerpoint/2010/main" val="2691710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D3B1B6FA-8E5A-4E06-A2EF-420C487F34A5}" type="datetimeFigureOut">
              <a:rPr lang="ru-RU" smtClean="0"/>
              <a:t>23.04.2023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84514C-B02D-471B-B824-576758C52BA3}" type="slidenum">
              <a:rPr lang="ru-RU" smtClean="0"/>
              <a:t>‹#›</a:t>
            </a:fld>
            <a:endParaRPr lang="ru-RU"/>
          </a:p>
        </p:txBody>
      </p:sp>
    </p:spTree>
    <p:extLst>
      <p:ext uri="{BB962C8B-B14F-4D97-AF65-F5344CB8AC3E}">
        <p14:creationId xmlns:p14="http://schemas.microsoft.com/office/powerpoint/2010/main" val="1074069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D3B1B6FA-8E5A-4E06-A2EF-420C487F34A5}" type="datetimeFigureOut">
              <a:rPr lang="ru-RU" smtClean="0"/>
              <a:t>23.04.2023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84514C-B02D-471B-B824-576758C52BA3}" type="slidenum">
              <a:rPr lang="ru-RU" smtClean="0"/>
              <a:t>‹#›</a:t>
            </a:fld>
            <a:endParaRPr lang="ru-RU"/>
          </a:p>
        </p:txBody>
      </p:sp>
    </p:spTree>
    <p:extLst>
      <p:ext uri="{BB962C8B-B14F-4D97-AF65-F5344CB8AC3E}">
        <p14:creationId xmlns:p14="http://schemas.microsoft.com/office/powerpoint/2010/main" val="3869210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B1B6FA-8E5A-4E06-A2EF-420C487F34A5}" type="datetimeFigureOut">
              <a:rPr lang="ru-RU" smtClean="0"/>
              <a:t>23.04.2023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84514C-B02D-471B-B824-576758C52BA3}" type="slidenum">
              <a:rPr lang="ru-RU" smtClean="0"/>
              <a:t>‹#›</a:t>
            </a:fld>
            <a:endParaRPr lang="ru-RU"/>
          </a:p>
        </p:txBody>
      </p:sp>
    </p:spTree>
    <p:extLst>
      <p:ext uri="{BB962C8B-B14F-4D97-AF65-F5344CB8AC3E}">
        <p14:creationId xmlns:p14="http://schemas.microsoft.com/office/powerpoint/2010/main" val="1188502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internet.garant.ru/document/redirect/75093644/1000" TargetMode="External"/><Relationship Id="rId2" Type="http://schemas.openxmlformats.org/officeDocument/2006/relationships/hyperlink" Target="#sub_1118"/><Relationship Id="rId1" Type="http://schemas.openxmlformats.org/officeDocument/2006/relationships/slideLayout" Target="../slideLayouts/slideLayout7.xml"/><Relationship Id="rId4" Type="http://schemas.openxmlformats.org/officeDocument/2006/relationships/hyperlink" Target="http://internet.garant.ru/document/redirect/400274954/1000"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internet.garant.ru/document/redirect/70512244/1000"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sub_0"/><Relationship Id="rId3" Type="http://schemas.openxmlformats.org/officeDocument/2006/relationships/hyperlink" Target="http://internet.garant.ru/document/redirect/70291362/1265" TargetMode="External"/><Relationship Id="rId7" Type="http://schemas.openxmlformats.org/officeDocument/2006/relationships/hyperlink" Target="#sub_1000"/><Relationship Id="rId2" Type="http://schemas.openxmlformats.org/officeDocument/2006/relationships/hyperlink" Target="http://internet.garant.ru/document/redirect/406042493/0" TargetMode="External"/><Relationship Id="rId1" Type="http://schemas.openxmlformats.org/officeDocument/2006/relationships/slideLayout" Target="../slideLayouts/slideLayout2.xml"/><Relationship Id="rId6" Type="http://schemas.openxmlformats.org/officeDocument/2006/relationships/hyperlink" Target="http://internet.garant.ru/document/redirect/72003700/0" TargetMode="External"/><Relationship Id="rId5" Type="http://schemas.openxmlformats.org/officeDocument/2006/relationships/hyperlink" Target="http://internet.garant.ru/document/redirect/72003700/14262" TargetMode="External"/><Relationship Id="rId4" Type="http://schemas.openxmlformats.org/officeDocument/2006/relationships/hyperlink" Target="http://internet.garant.ru/document/redirect/72003700/1001"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sub_1111"/><Relationship Id="rId2" Type="http://schemas.openxmlformats.org/officeDocument/2006/relationships/hyperlink" Target="http://internet.garant.ru/document/redirect/70512244/1000"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hyperlink" Target="http://internet.garant.ru/document/redirect/70512244/1000"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hyperlink" Target="http://internet.garant.ru/document/redirect/400274954/1000" TargetMode="Externa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internet.garant.ru/document/redirect/70512244/1000"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sub_1114"/><Relationship Id="rId2" Type="http://schemas.openxmlformats.org/officeDocument/2006/relationships/hyperlink" Target="http://internet.garant.ru/document/redirect/70512244/1000"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0900" y="2419033"/>
            <a:ext cx="10542108" cy="3318121"/>
          </a:xfrm>
        </p:spPr>
        <p:txBody>
          <a:bodyPr>
            <a:normAutofit fontScale="90000"/>
          </a:bodyPr>
          <a:lstStyle/>
          <a:p>
            <a:r>
              <a:rPr lang="ru-RU" sz="2200" b="1" kern="0" dirty="0">
                <a:solidFill>
                  <a:srgbClr val="FF9999"/>
                </a:solidFill>
                <a:latin typeface="Sitka Heading" panose="02000505000000020004" pitchFamily="2" charset="0"/>
                <a:cs typeface="Times New Roman CYR" panose="02020603050405020304" pitchFamily="18" charset="0"/>
              </a:rPr>
              <a:t/>
            </a:r>
            <a:br>
              <a:rPr lang="ru-RU" sz="2200" b="1" kern="0" dirty="0">
                <a:solidFill>
                  <a:srgbClr val="FF9999"/>
                </a:solidFill>
                <a:latin typeface="Sitka Heading" panose="02000505000000020004" pitchFamily="2" charset="0"/>
                <a:cs typeface="Times New Roman CYR" panose="02020603050405020304" pitchFamily="18" charset="0"/>
              </a:rPr>
            </a:br>
            <a:r>
              <a:rPr lang="ru-RU" sz="2200" b="1" kern="0" dirty="0">
                <a:solidFill>
                  <a:srgbClr val="FF9999"/>
                </a:solidFill>
                <a:latin typeface="Sitka Heading" panose="02000505000000020004" pitchFamily="2" charset="0"/>
                <a:cs typeface="Times New Roman CYR" panose="02020603050405020304" pitchFamily="18" charset="0"/>
              </a:rPr>
              <a:t/>
            </a:r>
            <a:br>
              <a:rPr lang="ru-RU" sz="2200" b="1" kern="0" dirty="0">
                <a:solidFill>
                  <a:srgbClr val="FF9999"/>
                </a:solidFill>
                <a:latin typeface="Sitka Heading" panose="02000505000000020004" pitchFamily="2" charset="0"/>
                <a:cs typeface="Times New Roman CYR" panose="02020603050405020304" pitchFamily="18" charset="0"/>
              </a:rPr>
            </a:br>
            <a:r>
              <a:rPr lang="ru-RU" sz="2200" b="1" kern="0" dirty="0">
                <a:solidFill>
                  <a:srgbClr val="FF9999"/>
                </a:solidFill>
                <a:latin typeface="Sitka Heading" panose="02000505000000020004" pitchFamily="2" charset="0"/>
                <a:cs typeface="Times New Roman CYR" panose="02020603050405020304" pitchFamily="18" charset="0"/>
              </a:rPr>
              <a:t/>
            </a:r>
            <a:br>
              <a:rPr lang="ru-RU" sz="2200" b="1" kern="0" dirty="0">
                <a:solidFill>
                  <a:srgbClr val="FF9999"/>
                </a:solidFill>
                <a:latin typeface="Sitka Heading" panose="02000505000000020004" pitchFamily="2" charset="0"/>
                <a:cs typeface="Times New Roman CYR" panose="02020603050405020304" pitchFamily="18" charset="0"/>
              </a:rPr>
            </a:br>
            <a:r>
              <a:rPr lang="ru-RU" sz="4900" b="1" kern="0" dirty="0">
                <a:solidFill>
                  <a:schemeClr val="accent1">
                    <a:lumMod val="50000"/>
                  </a:schemeClr>
                </a:solidFill>
                <a:latin typeface="Sitka Heading" panose="02000505000000020004" pitchFamily="2" charset="0"/>
                <a:cs typeface="Times New Roman CYR" panose="02020603050405020304" pitchFamily="18" charset="0"/>
              </a:rPr>
              <a:t>Федеральная образовательная программа дошкольного образования</a:t>
            </a:r>
            <a:br>
              <a:rPr lang="ru-RU" sz="4900" b="1" kern="0" dirty="0">
                <a:solidFill>
                  <a:schemeClr val="accent1">
                    <a:lumMod val="50000"/>
                  </a:schemeClr>
                </a:solidFill>
                <a:latin typeface="Sitka Heading" panose="02000505000000020004" pitchFamily="2" charset="0"/>
                <a:cs typeface="Times New Roman CYR" panose="02020603050405020304" pitchFamily="18" charset="0"/>
              </a:rPr>
            </a:br>
            <a:r>
              <a:rPr lang="ru-RU" sz="4900" b="1" kern="0" dirty="0">
                <a:solidFill>
                  <a:schemeClr val="accent1">
                    <a:lumMod val="50000"/>
                  </a:schemeClr>
                </a:solidFill>
                <a:latin typeface="Sitka Heading" panose="02000505000000020004" pitchFamily="2" charset="0"/>
                <a:cs typeface="Times New Roman CYR" panose="02020603050405020304" pitchFamily="18" charset="0"/>
              </a:rPr>
              <a:t/>
            </a:r>
            <a:br>
              <a:rPr lang="ru-RU" sz="4900" b="1" kern="0" dirty="0">
                <a:solidFill>
                  <a:schemeClr val="accent1">
                    <a:lumMod val="50000"/>
                  </a:schemeClr>
                </a:solidFill>
                <a:latin typeface="Sitka Heading" panose="02000505000000020004" pitchFamily="2" charset="0"/>
                <a:cs typeface="Times New Roman CYR" panose="02020603050405020304" pitchFamily="18" charset="0"/>
              </a:rPr>
            </a:br>
            <a:r>
              <a:rPr lang="ru-RU" sz="4900" b="1" kern="0" dirty="0" smtClean="0">
                <a:solidFill>
                  <a:srgbClr val="FF0000"/>
                </a:solidFill>
                <a:latin typeface="Sitka Heading" panose="02000505000000020004" pitchFamily="2" charset="0"/>
                <a:cs typeface="Times New Roman CYR" panose="02020603050405020304" pitchFamily="18" charset="0"/>
              </a:rPr>
              <a:t>Младенческий и ранний возраст</a:t>
            </a:r>
            <a:r>
              <a:rPr lang="ru-RU" b="1" kern="0" dirty="0">
                <a:solidFill>
                  <a:schemeClr val="accent1">
                    <a:lumMod val="50000"/>
                  </a:schemeClr>
                </a:solidFill>
                <a:latin typeface="Sitka Heading" panose="02000505000000020004" pitchFamily="2" charset="0"/>
                <a:cs typeface="Times New Roman CYR" panose="02020603050405020304" pitchFamily="18" charset="0"/>
              </a:rPr>
              <a:t/>
            </a:r>
            <a:br>
              <a:rPr lang="ru-RU" b="1" kern="0" dirty="0">
                <a:solidFill>
                  <a:schemeClr val="accent1">
                    <a:lumMod val="50000"/>
                  </a:schemeClr>
                </a:solidFill>
                <a:latin typeface="Sitka Heading" panose="02000505000000020004" pitchFamily="2" charset="0"/>
                <a:cs typeface="Times New Roman CYR" panose="02020603050405020304" pitchFamily="18" charset="0"/>
              </a:rPr>
            </a:br>
            <a:endParaRPr lang="ru-RU" dirty="0">
              <a:solidFill>
                <a:schemeClr val="accent1">
                  <a:lumMod val="50000"/>
                </a:schemeClr>
              </a:solidFill>
              <a:latin typeface="Sitka Heading" panose="02000505000000020004" pitchFamily="2" charset="0"/>
            </a:endParaRPr>
          </a:p>
        </p:txBody>
      </p:sp>
      <p:sp>
        <p:nvSpPr>
          <p:cNvPr id="3" name="Подзаголовок 2"/>
          <p:cNvSpPr>
            <a:spLocks noGrp="1"/>
          </p:cNvSpPr>
          <p:nvPr>
            <p:ph type="subTitle" idx="1"/>
          </p:nvPr>
        </p:nvSpPr>
        <p:spPr>
          <a:xfrm>
            <a:off x="596901" y="4891596"/>
            <a:ext cx="11077236" cy="1404352"/>
          </a:xfrm>
        </p:spPr>
        <p:txBody>
          <a:bodyPr>
            <a:normAutofit/>
          </a:bodyPr>
          <a:lstStyle/>
          <a:p>
            <a:endParaRPr lang="ru-RU" dirty="0">
              <a:solidFill>
                <a:srgbClr val="00B050"/>
              </a:solidFill>
              <a:latin typeface="Arial Black" panose="020B0A04020102020204" pitchFamily="34" charset="0"/>
            </a:endParaRPr>
          </a:p>
          <a:p>
            <a:endParaRPr lang="ru-RU" dirty="0">
              <a:solidFill>
                <a:srgbClr val="00B050"/>
              </a:solidFill>
              <a:latin typeface="Arial Black" panose="020B0A04020102020204" pitchFamily="34" charset="0"/>
            </a:endParaRPr>
          </a:p>
          <a:p>
            <a:endParaRPr lang="ru-RU" dirty="0">
              <a:solidFill>
                <a:srgbClr val="00B050"/>
              </a:solidFill>
              <a:latin typeface="Arial Black" panose="020B0A04020102020204" pitchFamily="34" charset="0"/>
            </a:endParaRPr>
          </a:p>
          <a:p>
            <a:endParaRPr lang="ru-RU" dirty="0">
              <a:solidFill>
                <a:srgbClr val="00B050"/>
              </a:solidFill>
              <a:latin typeface="Arial Black" panose="020B0A04020102020204" pitchFamily="34" charset="0"/>
            </a:endParaRPr>
          </a:p>
        </p:txBody>
      </p:sp>
      <p:pic>
        <p:nvPicPr>
          <p:cNvPr id="5" name="Рисунок 4">
            <a:extLst>
              <a:ext uri="{FF2B5EF4-FFF2-40B4-BE49-F238E27FC236}">
                <a16:creationId xmlns:a16="http://schemas.microsoft.com/office/drawing/2014/main" xmlns="" id="{B0FED0CD-177E-414A-882E-FDA988263B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6025" y="836268"/>
            <a:ext cx="1680999" cy="1681948"/>
          </a:xfrm>
          <a:prstGeom prst="rect">
            <a:avLst/>
          </a:prstGeom>
        </p:spPr>
      </p:pic>
      <p:pic>
        <p:nvPicPr>
          <p:cNvPr id="7" name="Рисунок 6">
            <a:extLst>
              <a:ext uri="{FF2B5EF4-FFF2-40B4-BE49-F238E27FC236}">
                <a16:creationId xmlns:a16="http://schemas.microsoft.com/office/drawing/2014/main" xmlns="" id="{5F9A8FB9-E26A-4C68-8A31-79AEC151A66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20480" y="1323200"/>
            <a:ext cx="3020574" cy="1597155"/>
          </a:xfrm>
          <a:prstGeom prst="rect">
            <a:avLst/>
          </a:prstGeom>
        </p:spPr>
      </p:pic>
      <p:sp>
        <p:nvSpPr>
          <p:cNvPr id="8" name="Подзаголовок 2">
            <a:extLst>
              <a:ext uri="{FF2B5EF4-FFF2-40B4-BE49-F238E27FC236}">
                <a16:creationId xmlns:a16="http://schemas.microsoft.com/office/drawing/2014/main" xmlns="" id="{CFD3F4AD-0505-4D51-916F-2C735340EDE9}"/>
              </a:ext>
            </a:extLst>
          </p:cNvPr>
          <p:cNvSpPr txBox="1">
            <a:spLocks/>
          </p:cNvSpPr>
          <p:nvPr/>
        </p:nvSpPr>
        <p:spPr>
          <a:xfrm>
            <a:off x="2086767" y="1601869"/>
            <a:ext cx="8540319" cy="140435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ru-RU" dirty="0">
              <a:solidFill>
                <a:srgbClr val="00B050"/>
              </a:solidFill>
              <a:latin typeface="Arial Black" panose="020B0A04020102020204" pitchFamily="34" charset="0"/>
            </a:endParaRPr>
          </a:p>
          <a:p>
            <a:endParaRPr lang="ru-RU" dirty="0">
              <a:solidFill>
                <a:srgbClr val="00B050"/>
              </a:solidFill>
              <a:latin typeface="Arial Black" panose="020B0A04020102020204" pitchFamily="34" charset="0"/>
            </a:endParaRPr>
          </a:p>
          <a:p>
            <a:endParaRPr lang="ru-RU" dirty="0">
              <a:solidFill>
                <a:srgbClr val="00B050"/>
              </a:solidFill>
              <a:latin typeface="Arial Black" panose="020B0A04020102020204" pitchFamily="34" charset="0"/>
            </a:endParaRPr>
          </a:p>
          <a:p>
            <a:endParaRPr lang="ru-RU" dirty="0">
              <a:solidFill>
                <a:srgbClr val="00B050"/>
              </a:solidFill>
              <a:latin typeface="Arial Black" panose="020B0A04020102020204" pitchFamily="34" charset="0"/>
            </a:endParaRPr>
          </a:p>
          <a:p>
            <a:endParaRPr lang="ru-RU" dirty="0">
              <a:solidFill>
                <a:srgbClr val="00B050"/>
              </a:solidFill>
              <a:latin typeface="Arial Black" panose="020B0A04020102020204" pitchFamily="34" charset="0"/>
            </a:endParaRPr>
          </a:p>
        </p:txBody>
      </p:sp>
      <p:sp>
        <p:nvSpPr>
          <p:cNvPr id="9" name="Подзаголовок 2">
            <a:extLst>
              <a:ext uri="{FF2B5EF4-FFF2-40B4-BE49-F238E27FC236}">
                <a16:creationId xmlns:a16="http://schemas.microsoft.com/office/drawing/2014/main" xmlns="" id="{4B9B0AA6-61A4-478C-9FCD-D320A8F43511}"/>
              </a:ext>
            </a:extLst>
          </p:cNvPr>
          <p:cNvSpPr txBox="1">
            <a:spLocks/>
          </p:cNvSpPr>
          <p:nvPr/>
        </p:nvSpPr>
        <p:spPr>
          <a:xfrm>
            <a:off x="2238651" y="1014681"/>
            <a:ext cx="8540319" cy="140435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ru-RU" dirty="0">
              <a:solidFill>
                <a:srgbClr val="00B050"/>
              </a:solidFill>
              <a:latin typeface="Arial Black" panose="020B0A04020102020204" pitchFamily="34" charset="0"/>
            </a:endParaRPr>
          </a:p>
          <a:p>
            <a:endParaRPr lang="ru-RU" dirty="0">
              <a:solidFill>
                <a:srgbClr val="00B050"/>
              </a:solidFill>
              <a:latin typeface="Arial Black" panose="020B0A04020102020204" pitchFamily="34" charset="0"/>
            </a:endParaRPr>
          </a:p>
          <a:p>
            <a:endParaRPr lang="ru-RU" dirty="0">
              <a:solidFill>
                <a:srgbClr val="00B050"/>
              </a:solidFill>
              <a:latin typeface="Arial Black" panose="020B0A04020102020204" pitchFamily="34" charset="0"/>
            </a:endParaRPr>
          </a:p>
          <a:p>
            <a:endParaRPr lang="ru-RU" dirty="0">
              <a:solidFill>
                <a:srgbClr val="00B050"/>
              </a:solidFill>
              <a:latin typeface="Arial Black" panose="020B0A04020102020204" pitchFamily="34" charset="0"/>
            </a:endParaRPr>
          </a:p>
          <a:p>
            <a:endParaRPr lang="ru-RU" dirty="0">
              <a:solidFill>
                <a:srgbClr val="00B050"/>
              </a:solidFill>
              <a:latin typeface="Arial Black" panose="020B0A04020102020204" pitchFamily="34" charset="0"/>
            </a:endParaRPr>
          </a:p>
        </p:txBody>
      </p:sp>
      <p:sp>
        <p:nvSpPr>
          <p:cNvPr id="10" name="Подзаголовок 2">
            <a:extLst>
              <a:ext uri="{FF2B5EF4-FFF2-40B4-BE49-F238E27FC236}">
                <a16:creationId xmlns:a16="http://schemas.microsoft.com/office/drawing/2014/main" xmlns="" id="{FFB0C26E-9E56-4308-A3A2-29DF13E4EFCC}"/>
              </a:ext>
            </a:extLst>
          </p:cNvPr>
          <p:cNvSpPr txBox="1">
            <a:spLocks/>
          </p:cNvSpPr>
          <p:nvPr/>
        </p:nvSpPr>
        <p:spPr>
          <a:xfrm>
            <a:off x="1413030" y="-303805"/>
            <a:ext cx="8540319" cy="1404352"/>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ru-RU" dirty="0">
              <a:solidFill>
                <a:srgbClr val="00B050"/>
              </a:solidFill>
              <a:latin typeface="Arial Black" panose="020B0A04020102020204" pitchFamily="34" charset="0"/>
            </a:endParaRPr>
          </a:p>
          <a:p>
            <a:endParaRPr lang="ru-RU" dirty="0">
              <a:solidFill>
                <a:srgbClr val="00B050"/>
              </a:solidFill>
              <a:latin typeface="Arial Black" panose="020B0A04020102020204" pitchFamily="34" charset="0"/>
            </a:endParaRPr>
          </a:p>
          <a:p>
            <a:endParaRPr lang="ru-RU" dirty="0">
              <a:solidFill>
                <a:srgbClr val="00B050"/>
              </a:solidFill>
              <a:latin typeface="Arial Black" panose="020B0A04020102020204" pitchFamily="34" charset="0"/>
            </a:endParaRPr>
          </a:p>
          <a:p>
            <a:endParaRPr lang="ru-RU" dirty="0">
              <a:solidFill>
                <a:srgbClr val="00B050"/>
              </a:solidFill>
              <a:latin typeface="Arial Black" panose="020B0A04020102020204" pitchFamily="34" charset="0"/>
            </a:endParaRPr>
          </a:p>
          <a:p>
            <a:endParaRPr lang="ru-RU" dirty="0">
              <a:solidFill>
                <a:srgbClr val="00B050"/>
              </a:solidFill>
              <a:latin typeface="Arial Black" panose="020B0A04020102020204" pitchFamily="34" charset="0"/>
            </a:endParaRPr>
          </a:p>
          <a:p>
            <a:r>
              <a:rPr lang="ru-RU" sz="5600" b="1" kern="0" dirty="0">
                <a:solidFill>
                  <a:schemeClr val="bg2">
                    <a:lumMod val="10000"/>
                  </a:schemeClr>
                </a:solidFill>
                <a:latin typeface="Times New Roman" panose="02020603050405020304" pitchFamily="18" charset="0"/>
                <a:cs typeface="Times New Roman" panose="02020603050405020304" pitchFamily="18" charset="0"/>
              </a:rPr>
              <a:t>Государственное бюджетное учреждение дополнительного профессионального педагогического образования </a:t>
            </a:r>
            <a:br>
              <a:rPr lang="ru-RU" sz="5600" b="1" kern="0" dirty="0">
                <a:solidFill>
                  <a:schemeClr val="bg2">
                    <a:lumMod val="10000"/>
                  </a:schemeClr>
                </a:solidFill>
                <a:latin typeface="Times New Roman" panose="02020603050405020304" pitchFamily="18" charset="0"/>
                <a:cs typeface="Times New Roman" panose="02020603050405020304" pitchFamily="18" charset="0"/>
              </a:rPr>
            </a:br>
            <a:r>
              <a:rPr lang="ru-RU" sz="5600" b="1" kern="0" dirty="0">
                <a:solidFill>
                  <a:schemeClr val="bg2">
                    <a:lumMod val="10000"/>
                  </a:schemeClr>
                </a:solidFill>
                <a:latin typeface="Times New Roman" panose="02020603050405020304" pitchFamily="18" charset="0"/>
                <a:cs typeface="Times New Roman" panose="02020603050405020304" pitchFamily="18" charset="0"/>
              </a:rPr>
              <a:t>Центр повышения квалификации специалистов  </a:t>
            </a:r>
            <a:br>
              <a:rPr lang="ru-RU" sz="5600" b="1" kern="0" dirty="0">
                <a:solidFill>
                  <a:schemeClr val="bg2">
                    <a:lumMod val="10000"/>
                  </a:schemeClr>
                </a:solidFill>
                <a:latin typeface="Times New Roman" panose="02020603050405020304" pitchFamily="18" charset="0"/>
                <a:cs typeface="Times New Roman" panose="02020603050405020304" pitchFamily="18" charset="0"/>
              </a:rPr>
            </a:br>
            <a:r>
              <a:rPr lang="ru-RU" sz="5600" b="1" kern="0" dirty="0">
                <a:solidFill>
                  <a:schemeClr val="bg2">
                    <a:lumMod val="10000"/>
                  </a:schemeClr>
                </a:solidFill>
                <a:latin typeface="Times New Roman" panose="02020603050405020304" pitchFamily="18" charset="0"/>
                <a:cs typeface="Times New Roman" panose="02020603050405020304" pitchFamily="18" charset="0"/>
              </a:rPr>
              <a:t>«Информационно-методический центр Невского района Санкт-Петербурга»</a:t>
            </a:r>
            <a:br>
              <a:rPr lang="ru-RU" sz="5600" b="1" kern="0" dirty="0">
                <a:solidFill>
                  <a:schemeClr val="bg2">
                    <a:lumMod val="10000"/>
                  </a:schemeClr>
                </a:solidFill>
                <a:latin typeface="Times New Roman" panose="02020603050405020304" pitchFamily="18" charset="0"/>
                <a:cs typeface="Times New Roman" panose="02020603050405020304" pitchFamily="18" charset="0"/>
              </a:rPr>
            </a:br>
            <a:r>
              <a:rPr lang="ru-RU" sz="5600" b="1" kern="0" dirty="0">
                <a:solidFill>
                  <a:schemeClr val="bg2">
                    <a:lumMod val="10000"/>
                  </a:schemeClr>
                </a:solidFill>
                <a:latin typeface="Times New Roman" panose="02020603050405020304" pitchFamily="18" charset="0"/>
                <a:cs typeface="Times New Roman" panose="02020603050405020304" pitchFamily="18" charset="0"/>
              </a:rPr>
              <a:t/>
            </a:r>
            <a:br>
              <a:rPr lang="ru-RU" sz="5600" b="1" kern="0" dirty="0">
                <a:solidFill>
                  <a:schemeClr val="bg2">
                    <a:lumMod val="10000"/>
                  </a:schemeClr>
                </a:solidFill>
                <a:latin typeface="Times New Roman" panose="02020603050405020304" pitchFamily="18" charset="0"/>
                <a:cs typeface="Times New Roman" panose="02020603050405020304" pitchFamily="18" charset="0"/>
              </a:rPr>
            </a:br>
            <a:endParaRPr lang="ru-RU" sz="5600" b="1" kern="0" dirty="0">
              <a:solidFill>
                <a:schemeClr val="bg2">
                  <a:lumMod val="10000"/>
                </a:schemeClr>
              </a:solidFill>
              <a:latin typeface="Times New Roman" panose="02020603050405020304" pitchFamily="18" charset="0"/>
              <a:cs typeface="Times New Roman" panose="02020603050405020304" pitchFamily="18" charset="0"/>
            </a:endParaRPr>
          </a:p>
          <a:p>
            <a:r>
              <a:rPr lang="ru-RU" sz="5600" b="1" kern="0" dirty="0">
                <a:solidFill>
                  <a:schemeClr val="bg2">
                    <a:lumMod val="10000"/>
                  </a:schemeClr>
                </a:solidFill>
                <a:latin typeface="Times New Roman" panose="02020603050405020304" pitchFamily="18" charset="0"/>
                <a:cs typeface="Times New Roman" panose="02020603050405020304" pitchFamily="18" charset="0"/>
              </a:rPr>
              <a:t>Государственное бюджетное дошкольное образовательное учреждение </a:t>
            </a:r>
            <a:br>
              <a:rPr lang="ru-RU" sz="5600" b="1" kern="0" dirty="0">
                <a:solidFill>
                  <a:schemeClr val="bg2">
                    <a:lumMod val="10000"/>
                  </a:schemeClr>
                </a:solidFill>
                <a:latin typeface="Times New Roman" panose="02020603050405020304" pitchFamily="18" charset="0"/>
                <a:cs typeface="Times New Roman" panose="02020603050405020304" pitchFamily="18" charset="0"/>
              </a:rPr>
            </a:br>
            <a:r>
              <a:rPr lang="ru-RU" sz="5600" b="1" kern="0" dirty="0">
                <a:solidFill>
                  <a:schemeClr val="bg2">
                    <a:lumMod val="10000"/>
                  </a:schemeClr>
                </a:solidFill>
                <a:latin typeface="Times New Roman" panose="02020603050405020304" pitchFamily="18" charset="0"/>
                <a:cs typeface="Times New Roman" panose="02020603050405020304" pitchFamily="18" charset="0"/>
              </a:rPr>
              <a:t>детский сад №5 комбинированного вида Невского района</a:t>
            </a:r>
            <a:br>
              <a:rPr lang="ru-RU" sz="5600" b="1" kern="0" dirty="0">
                <a:solidFill>
                  <a:schemeClr val="bg2">
                    <a:lumMod val="10000"/>
                  </a:schemeClr>
                </a:solidFill>
                <a:latin typeface="Times New Roman" panose="02020603050405020304" pitchFamily="18" charset="0"/>
                <a:cs typeface="Times New Roman" panose="02020603050405020304" pitchFamily="18" charset="0"/>
              </a:rPr>
            </a:br>
            <a:r>
              <a:rPr lang="ru-RU" sz="5600" b="1" kern="0" dirty="0">
                <a:solidFill>
                  <a:schemeClr val="bg2">
                    <a:lumMod val="10000"/>
                  </a:schemeClr>
                </a:solidFill>
                <a:latin typeface="Times New Roman" panose="02020603050405020304" pitchFamily="18" charset="0"/>
                <a:cs typeface="Times New Roman" panose="02020603050405020304" pitchFamily="18" charset="0"/>
              </a:rPr>
              <a:t> Санкт-Петербурга</a:t>
            </a:r>
            <a:r>
              <a:rPr lang="ru-RU" sz="4800" b="1" kern="0" dirty="0">
                <a:solidFill>
                  <a:srgbClr val="FF9999"/>
                </a:solidFill>
                <a:latin typeface="Sitka Heading" panose="02000505000000020004" pitchFamily="2" charset="0"/>
                <a:cs typeface="Times New Roman CYR" panose="02020603050405020304" pitchFamily="18" charset="0"/>
              </a:rPr>
              <a:t/>
            </a:r>
            <a:br>
              <a:rPr lang="ru-RU" sz="4800" b="1" kern="0" dirty="0">
                <a:solidFill>
                  <a:srgbClr val="FF9999"/>
                </a:solidFill>
                <a:latin typeface="Sitka Heading" panose="02000505000000020004" pitchFamily="2" charset="0"/>
                <a:cs typeface="Times New Roman CYR" panose="02020603050405020304" pitchFamily="18" charset="0"/>
              </a:rPr>
            </a:br>
            <a:r>
              <a:rPr lang="ru-RU" sz="4800" b="1" kern="0" dirty="0">
                <a:solidFill>
                  <a:srgbClr val="FF9999"/>
                </a:solidFill>
                <a:latin typeface="Sitka Heading" panose="02000505000000020004" pitchFamily="2" charset="0"/>
                <a:cs typeface="Times New Roman CYR" panose="02020603050405020304" pitchFamily="18" charset="0"/>
              </a:rPr>
              <a:t/>
            </a:r>
            <a:br>
              <a:rPr lang="ru-RU" sz="4800" b="1" kern="0" dirty="0">
                <a:solidFill>
                  <a:srgbClr val="FF9999"/>
                </a:solidFill>
                <a:latin typeface="Sitka Heading" panose="02000505000000020004" pitchFamily="2" charset="0"/>
                <a:cs typeface="Times New Roman CYR" panose="02020603050405020304" pitchFamily="18" charset="0"/>
              </a:rPr>
            </a:br>
            <a:endParaRPr lang="ru-RU" sz="3600" dirty="0">
              <a:solidFill>
                <a:schemeClr val="bg2">
                  <a:lumMod val="10000"/>
                </a:schemeClr>
              </a:solidFill>
              <a:latin typeface="Arial Black" panose="020B0A04020102020204" pitchFamily="34" charset="0"/>
            </a:endParaRPr>
          </a:p>
        </p:txBody>
      </p:sp>
    </p:spTree>
    <p:extLst>
      <p:ext uri="{BB962C8B-B14F-4D97-AF65-F5344CB8AC3E}">
        <p14:creationId xmlns:p14="http://schemas.microsoft.com/office/powerpoint/2010/main" val="3799199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Скругленный прямоугольник 48"/>
          <p:cNvSpPr/>
          <p:nvPr/>
        </p:nvSpPr>
        <p:spPr>
          <a:xfrm>
            <a:off x="767754" y="92556"/>
            <a:ext cx="10600264" cy="957093"/>
          </a:xfrm>
          <a:prstGeom prst="roundRect">
            <a:avLst/>
          </a:prstGeom>
          <a:noFill/>
          <a:ln w="1905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847816" y="95542"/>
            <a:ext cx="10520202" cy="954107"/>
          </a:xfrm>
          <a:prstGeom prst="rect">
            <a:avLst/>
          </a:prstGeom>
        </p:spPr>
        <p:txBody>
          <a:bodyPr wrap="square">
            <a:spAutoFit/>
          </a:bodyPr>
          <a:lstStyle/>
          <a:p>
            <a:pPr indent="457200" algn="ctr">
              <a:spcAft>
                <a:spcPts val="0"/>
              </a:spcAft>
            </a:pPr>
            <a:r>
              <a:rPr lang="ru-RU" sz="2800" b="1" dirty="0">
                <a:latin typeface="Times New Roman CYR" panose="02020603050405020304" pitchFamily="18" charset="0"/>
                <a:ea typeface="Times New Roman" panose="02020603050405020304" pitchFamily="18" charset="0"/>
              </a:rPr>
              <a:t>Педагогическая диагностика достижения планируемых результатов.</a:t>
            </a:r>
          </a:p>
        </p:txBody>
      </p:sp>
      <p:sp>
        <p:nvSpPr>
          <p:cNvPr id="3" name="Прямоугольник 2"/>
          <p:cNvSpPr/>
          <p:nvPr/>
        </p:nvSpPr>
        <p:spPr>
          <a:xfrm>
            <a:off x="600722" y="1464815"/>
            <a:ext cx="10990555" cy="2862322"/>
          </a:xfrm>
          <a:prstGeom prst="rect">
            <a:avLst/>
          </a:prstGeom>
        </p:spPr>
        <p:txBody>
          <a:bodyPr wrap="square">
            <a:spAutoFit/>
          </a:bodyPr>
          <a:lstStyle/>
          <a:p>
            <a:pPr algn="just"/>
            <a:r>
              <a:rPr lang="ru-RU" dirty="0">
                <a:latin typeface="Times New Roman" panose="02020603050405020304" pitchFamily="18" charset="0"/>
                <a:cs typeface="Times New Roman" panose="02020603050405020304" pitchFamily="18" charset="0"/>
              </a:rPr>
              <a:t>    П.16.9. Педагогическая диагностика завершается анализом полученных данных, на основе которых педагог выстраивает взаимодействие с детьми, организует РППС, мотивирующую активную творческую деятельность обучающихся, составляет индивидуальные образовательные маршруты освоения образовательной Программы, осознанно и целенаправленно проектирует образовательный процесс.</a:t>
            </a:r>
          </a:p>
          <a:p>
            <a:pPr algn="just"/>
            <a:r>
              <a:rPr lang="ru-RU" dirty="0">
                <a:latin typeface="Times New Roman" panose="02020603050405020304" pitchFamily="18" charset="0"/>
                <a:cs typeface="Times New Roman" panose="02020603050405020304" pitchFamily="18" charset="0"/>
              </a:rPr>
              <a:t>    П.16.10. При необходимости используется психологическая диагностика развития детей (выявление и изучение индивидуально-психологических особенностей детей, причин возникновения трудностей в освоении образовательной программы), которую проводят квалифицированные специалисты (педагоги-психологи, психологи). Участие ребёнка в психологической диагностике допускается только с согласия его родителей (законных представителей). Результаты психологической диагностики могут использоваться для решения задач психологического сопровождения и оказания адресной психологической помощи.</a:t>
            </a:r>
          </a:p>
        </p:txBody>
      </p:sp>
    </p:spTree>
    <p:extLst>
      <p:ext uri="{BB962C8B-B14F-4D97-AF65-F5344CB8AC3E}">
        <p14:creationId xmlns:p14="http://schemas.microsoft.com/office/powerpoint/2010/main" val="2892555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Скругленный прямоугольник 48"/>
          <p:cNvSpPr/>
          <p:nvPr/>
        </p:nvSpPr>
        <p:spPr>
          <a:xfrm>
            <a:off x="567844" y="210159"/>
            <a:ext cx="10600264" cy="957093"/>
          </a:xfrm>
          <a:prstGeom prst="roundRect">
            <a:avLst/>
          </a:prstGeom>
          <a:noFill/>
          <a:ln w="1905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Прямоугольник 1"/>
          <p:cNvSpPr/>
          <p:nvPr/>
        </p:nvSpPr>
        <p:spPr>
          <a:xfrm>
            <a:off x="567845" y="84904"/>
            <a:ext cx="10600263" cy="1082348"/>
          </a:xfrm>
          <a:prstGeom prst="rect">
            <a:avLst/>
          </a:prstGeom>
        </p:spPr>
        <p:txBody>
          <a:bodyPr wrap="square">
            <a:spAutoFit/>
          </a:bodyPr>
          <a:lstStyle/>
          <a:p>
            <a:pPr algn="ctr">
              <a:spcBef>
                <a:spcPts val="540"/>
              </a:spcBef>
              <a:spcAft>
                <a:spcPts val="540"/>
              </a:spcAft>
            </a:pPr>
            <a:r>
              <a:rPr lang="ru-RU" sz="2800" b="1" kern="0" dirty="0">
                <a:latin typeface="Times New Roman CYR" panose="02020603050405020304" pitchFamily="18" charset="0"/>
              </a:rPr>
              <a:t>Содержательный раздел Федеральной программы </a:t>
            </a:r>
          </a:p>
          <a:p>
            <a:pPr algn="ctr">
              <a:spcBef>
                <a:spcPts val="540"/>
              </a:spcBef>
              <a:spcAft>
                <a:spcPts val="540"/>
              </a:spcAft>
            </a:pPr>
            <a:r>
              <a:rPr lang="ru-RU" sz="2800" b="1" kern="0" dirty="0">
                <a:latin typeface="Times New Roman CYR" panose="02020603050405020304" pitchFamily="18" charset="0"/>
              </a:rPr>
              <a:t>(некоторые пункты)</a:t>
            </a:r>
          </a:p>
        </p:txBody>
      </p:sp>
      <p:sp>
        <p:nvSpPr>
          <p:cNvPr id="3" name="Прямоугольник 2"/>
          <p:cNvSpPr/>
          <p:nvPr/>
        </p:nvSpPr>
        <p:spPr>
          <a:xfrm>
            <a:off x="567845" y="1367161"/>
            <a:ext cx="11035270" cy="3139321"/>
          </a:xfrm>
          <a:prstGeom prst="rect">
            <a:avLst/>
          </a:prstGeom>
        </p:spPr>
        <p:txBody>
          <a:bodyPr wrap="square">
            <a:spAutoFit/>
          </a:bodyPr>
          <a:lstStyle/>
          <a:p>
            <a:pPr indent="457200" algn="just">
              <a:spcAft>
                <a:spcPts val="0"/>
              </a:spcAft>
            </a:pPr>
            <a:r>
              <a:rPr lang="ru-RU" dirty="0">
                <a:latin typeface="Times New Roman CYR" panose="02020603050405020304" pitchFamily="18" charset="0"/>
                <a:ea typeface="Times New Roman" panose="02020603050405020304" pitchFamily="18" charset="0"/>
              </a:rPr>
              <a:t>П.17. Задачи и содержание образования (обучения и воспитания) по образовательным областям.</a:t>
            </a:r>
          </a:p>
          <a:p>
            <a:pPr indent="457200" algn="just">
              <a:spcAft>
                <a:spcPts val="0"/>
              </a:spcAft>
            </a:pPr>
            <a:r>
              <a:rPr lang="ru-RU" dirty="0">
                <a:latin typeface="Times New Roman CYR" panose="02020603050405020304" pitchFamily="18" charset="0"/>
                <a:ea typeface="Times New Roman" panose="02020603050405020304" pitchFamily="18" charset="0"/>
              </a:rPr>
              <a:t>П.17.1. Федеральная программа определяет содержательные линии образовательной деятельности, реализуемые ДОО по основным направлениям развития детей дошкольного возраста (социально-коммуникативного, познавательного, речевого, художественно-эстетического, физического развития).</a:t>
            </a:r>
          </a:p>
          <a:p>
            <a:pPr indent="457200" algn="just">
              <a:spcAft>
                <a:spcPts val="0"/>
              </a:spcAft>
            </a:pPr>
            <a:r>
              <a:rPr lang="ru-RU" dirty="0">
                <a:latin typeface="Times New Roman CYR" panose="02020603050405020304" pitchFamily="18" charset="0"/>
                <a:ea typeface="Times New Roman" panose="02020603050405020304" pitchFamily="18" charset="0"/>
              </a:rPr>
              <a:t>П.17.2. В каждой образовательной области сформулированы задачи и содержание образовательной деятельности, предусмотренное для освоения в каждой возрастной группе детей в возрасте </a:t>
            </a:r>
            <a:r>
              <a:rPr lang="ru-RU" b="1" dirty="0">
                <a:solidFill>
                  <a:srgbClr val="FF0000"/>
                </a:solidFill>
                <a:latin typeface="Times New Roman CYR" panose="02020603050405020304" pitchFamily="18" charset="0"/>
                <a:ea typeface="Times New Roman" panose="02020603050405020304" pitchFamily="18" charset="0"/>
              </a:rPr>
              <a:t>от двух месяцев </a:t>
            </a:r>
            <a:r>
              <a:rPr lang="ru-RU" dirty="0">
                <a:latin typeface="Times New Roman CYR" panose="02020603050405020304" pitchFamily="18" charset="0"/>
                <a:ea typeface="Times New Roman" panose="02020603050405020304" pitchFamily="18" charset="0"/>
              </a:rPr>
              <a:t>до семи-восьми лет. Представлены задачи воспитания, направленные на приобщение детей к ценностям российского народа, формирование у них ценностного отношения к окружающему миру.</a:t>
            </a:r>
          </a:p>
          <a:p>
            <a:pPr indent="457200" algn="just">
              <a:spcAft>
                <a:spcPts val="0"/>
              </a:spcAft>
            </a:pPr>
            <a:r>
              <a:rPr lang="ru-RU" dirty="0">
                <a:latin typeface="Times New Roman CYR" panose="02020603050405020304" pitchFamily="18" charset="0"/>
                <a:ea typeface="Times New Roman" panose="02020603050405020304" pitchFamily="18" charset="0"/>
              </a:rPr>
              <a:t>Более конкретное и дифференцированное по возрастам описание воспитательных задач приводится в Программе воспитания.</a:t>
            </a:r>
          </a:p>
          <a:p>
            <a:pPr indent="457200" algn="just">
              <a:spcAft>
                <a:spcPts val="0"/>
              </a:spcAft>
            </a:pPr>
            <a:endParaRPr lang="ru-RU" dirty="0">
              <a:latin typeface="Times New Roman CYR"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33078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30819" y="-142043"/>
            <a:ext cx="11540971" cy="6586418"/>
          </a:xfrm>
          <a:prstGeom prst="rect">
            <a:avLst/>
          </a:prstGeom>
        </p:spPr>
        <p:txBody>
          <a:bodyPr wrap="square">
            <a:spAutoFit/>
          </a:bodyPr>
          <a:lstStyle/>
          <a:p>
            <a:pPr indent="457200" algn="ctr">
              <a:spcAft>
                <a:spcPts val="0"/>
              </a:spcAft>
            </a:pPr>
            <a:endParaRPr lang="ru-RU" sz="2400" b="1"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lgn="ctr">
              <a:spcAft>
                <a:spcPts val="0"/>
              </a:spcAft>
            </a:pP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Вариативные формы, способы, методы и средства реализации Федеральной программы.</a:t>
            </a:r>
          </a:p>
          <a:p>
            <a:pPr indent="457200" algn="ctr">
              <a:spcAft>
                <a:spcPts val="0"/>
              </a:spcAft>
            </a:pPr>
            <a:endParaRPr lang="ru-RU" sz="2400" b="1"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П.23.1. ДО может быть получено в ДОО, а также вне её - в форме семейного образования. Форма получения ДО определяется родителями (законными представителями) несовершеннолетнего обучающегося. При выборе родителями (законными представителями) несовершеннолетнего обучающегося формы получения дошкольного образования учитывается мнение ребёнка</a:t>
            </a:r>
            <a:r>
              <a:rPr lang="ru-RU" baseline="30000" dirty="0">
                <a:latin typeface="Times New Roman" panose="02020603050405020304" pitchFamily="18" charset="0"/>
                <a:ea typeface="Times New Roman" panose="02020603050405020304" pitchFamily="18" charset="0"/>
                <a:cs typeface="Times New Roman" panose="02020603050405020304" pitchFamily="18" charset="0"/>
              </a:rPr>
              <a:t> 7</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p>
          <a:p>
            <a:pPr indent="457200" algn="just">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П.23.2. Образовательная организация может использовать сетевую форму реализации образовательных программ ДО и (или) отдельных компонентов, предусмотренных образовательными программами. Сетевая форма обеспечивает возможность освоения обучающимися образовательных программ ДО с использованием ресурсов нескольких организаций, осуществляющих образовательную деятельность, а также с использованием ресурсов иных организаций (организации культуры, физкультуры и спорта и другие организации, обладающие ресурсами, необходимыми для осуществления образовательной деятельности по соответствующим образовательным программам), с которыми устанавливаются договорные отношения.</a:t>
            </a:r>
          </a:p>
          <a:p>
            <a:pPr indent="457200" algn="just"/>
            <a:r>
              <a:rPr lang="ru-RU" dirty="0">
                <a:latin typeface="Times New Roman" panose="02020603050405020304" pitchFamily="18" charset="0"/>
                <a:ea typeface="Times New Roman" panose="02020603050405020304" pitchFamily="18" charset="0"/>
                <a:cs typeface="Times New Roman" panose="02020603050405020304" pitchFamily="18" charset="0"/>
              </a:rPr>
              <a:t>П.23.3. При реализации образовательных программ дошкольного образования могут использоваться различные образовательные технологии, в том числе дистанционные образовательные технологии, электронное обучение</a:t>
            </a:r>
            <a:r>
              <a:rPr lang="ru-RU" baseline="30000" dirty="0">
                <a:latin typeface="Times New Roman" panose="02020603050405020304" pitchFamily="18" charset="0"/>
                <a:ea typeface="Times New Roman" panose="02020603050405020304" pitchFamily="18" charset="0"/>
                <a:cs typeface="Times New Roman" panose="02020603050405020304" pitchFamily="18" charset="0"/>
              </a:rPr>
              <a:t> </a:t>
            </a:r>
            <a:r>
              <a:rPr lang="ru-RU" baseline="30000" dirty="0">
                <a:latin typeface="Times New Roman" panose="02020603050405020304" pitchFamily="18" charset="0"/>
                <a:ea typeface="Times New Roman" panose="02020603050405020304" pitchFamily="18" charset="0"/>
                <a:cs typeface="Times New Roman" panose="02020603050405020304" pitchFamily="18" charset="0"/>
                <a:hlinkClick r:id="rId2" action="ppaction://hlinkfile">
                  <a:extLst>
                    <a:ext uri="{A12FA001-AC4F-418D-AE19-62706E023703}">
                      <ahyp:hlinkClr xmlns="" xmlns:ahyp="http://schemas.microsoft.com/office/drawing/2018/hyperlinkcolor" val="tx"/>
                    </a:ext>
                  </a:extLst>
                </a:hlinkClick>
              </a:rPr>
              <a:t>8</a:t>
            </a:r>
            <a:r>
              <a:rPr lang="ru-RU" dirty="0">
                <a:latin typeface="Times New Roman" panose="02020603050405020304" pitchFamily="18" charset="0"/>
                <a:ea typeface="Times New Roman" panose="02020603050405020304" pitchFamily="18" charset="0"/>
                <a:cs typeface="Times New Roman" panose="02020603050405020304" pitchFamily="18" charset="0"/>
              </a:rPr>
              <a:t>, исключая образовательные технологии, которые могут нанести вред здоровью детей. Применение электронного обучения, дистанционных образовательных технологий, а также работа с электронными средствами обучения при реализации Федеральной программы должны осуществляться в соответствии с требованиями </a:t>
            </a:r>
            <a:r>
              <a:rPr lang="ru-RU" dirty="0">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 xmlns:ahyp="http://schemas.microsoft.com/office/drawing/2018/hyperlinkcolor" val="tx"/>
                    </a:ext>
                  </a:extLst>
                </a:hlinkClick>
              </a:rPr>
              <a:t>СП 2.4.3648-20</a:t>
            </a:r>
            <a:r>
              <a:rPr lang="ru-RU" dirty="0">
                <a:latin typeface="Times New Roman" panose="02020603050405020304" pitchFamily="18" charset="0"/>
                <a:ea typeface="Times New Roman" panose="02020603050405020304" pitchFamily="18" charset="0"/>
                <a:cs typeface="Times New Roman" panose="02020603050405020304" pitchFamily="18" charset="0"/>
              </a:rPr>
              <a:t> и </a:t>
            </a:r>
            <a:r>
              <a:rPr lang="ru-RU" dirty="0">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 xmlns:ahyp="http://schemas.microsoft.com/office/drawing/2018/hyperlinkcolor" val="tx"/>
                    </a:ext>
                  </a:extLst>
                </a:hlinkClick>
              </a:rPr>
              <a:t>СанПиН 1.2.3685-21</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t>
            </a:r>
          </a:p>
          <a:p>
            <a:pPr indent="457200" algn="just">
              <a:spcAft>
                <a:spcPts val="0"/>
              </a:spcAft>
            </a:pPr>
            <a:endParaRPr lang="ru-RU" sz="2000" dirty="0">
              <a:latin typeface="Times New Roman CYR" panose="02020603050405020304" pitchFamily="18" charset="0"/>
              <a:ea typeface="Times New Roman" panose="02020603050405020304" pitchFamily="18" charset="0"/>
            </a:endParaRPr>
          </a:p>
        </p:txBody>
      </p:sp>
      <p:sp>
        <p:nvSpPr>
          <p:cNvPr id="3" name="Скругленный прямоугольник 48">
            <a:extLst>
              <a:ext uri="{FF2B5EF4-FFF2-40B4-BE49-F238E27FC236}">
                <a16:creationId xmlns:a16="http://schemas.microsoft.com/office/drawing/2014/main" xmlns="" id="{C6F4B4C4-2426-47F1-B452-F184A0038F8D}"/>
              </a:ext>
            </a:extLst>
          </p:cNvPr>
          <p:cNvSpPr/>
          <p:nvPr/>
        </p:nvSpPr>
        <p:spPr>
          <a:xfrm>
            <a:off x="541375" y="84904"/>
            <a:ext cx="11159394" cy="957093"/>
          </a:xfrm>
          <a:prstGeom prst="roundRect">
            <a:avLst/>
          </a:prstGeom>
          <a:noFill/>
          <a:ln w="1905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2022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30819" y="-142043"/>
            <a:ext cx="11540971" cy="7109639"/>
          </a:xfrm>
          <a:prstGeom prst="rect">
            <a:avLst/>
          </a:prstGeom>
        </p:spPr>
        <p:txBody>
          <a:bodyPr wrap="square">
            <a:spAutoFit/>
          </a:bodyPr>
          <a:lstStyle/>
          <a:p>
            <a:pPr indent="457200" algn="ctr">
              <a:spcAft>
                <a:spcPts val="0"/>
              </a:spcAft>
            </a:pPr>
            <a:endParaRPr lang="ru-RU" sz="2400" b="1"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lgn="ctr">
              <a:spcAft>
                <a:spcPts val="0"/>
              </a:spcAft>
            </a:pP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Вариативные формы, способы, методы и средства реализации Федеральной программы.</a:t>
            </a:r>
          </a:p>
          <a:p>
            <a:pPr indent="457200" algn="ctr">
              <a:spcAft>
                <a:spcPts val="0"/>
              </a:spcAft>
            </a:pPr>
            <a:endParaRPr lang="ru-RU" sz="2400" b="1"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a:r>
              <a:rPr lang="ru-RU" dirty="0">
                <a:latin typeface="Times New Roman" panose="02020603050405020304" pitchFamily="18" charset="0"/>
                <a:cs typeface="Times New Roman" panose="02020603050405020304" pitchFamily="18" charset="0"/>
              </a:rPr>
              <a:t>П.23.4. Формы, способы, методы и средства реализации Федеральной программы педагог определяет самостоятельно в соответствии с задачами воспитания и обучения, возрастными и индивидуальными особенностями детей, спецификой их образовательных потребностей и интересов. Существенное значение имеют сформировавшиеся у педагога практики воспитания и обучения детей, оценка результативности форм, методов, средств образовательной деятельности применительно к конкретной возрастной группе детей.</a:t>
            </a:r>
          </a:p>
          <a:p>
            <a:pPr indent="457200" algn="ctr">
              <a:spcAft>
                <a:spcPts val="0"/>
              </a:spcAft>
            </a:pPr>
            <a:r>
              <a:rPr lang="ru-RU" u="sng" dirty="0">
                <a:latin typeface="Times New Roman CYR" panose="02020603050405020304" pitchFamily="18" charset="0"/>
                <a:ea typeface="Times New Roman" panose="02020603050405020304" pitchFamily="18" charset="0"/>
              </a:rPr>
              <a:t>П.23.5. Согласно </a:t>
            </a:r>
            <a:r>
              <a:rPr lang="ru-RU" u="sng" dirty="0">
                <a:latin typeface="Times New Roman CYR" panose="02020603050405020304" pitchFamily="18" charset="0"/>
                <a:ea typeface="Times New Roman" panose="02020603050405020304" pitchFamily="18" charset="0"/>
                <a:hlinkClick r:id="rId2">
                  <a:extLst>
                    <a:ext uri="{A12FA001-AC4F-418D-AE19-62706E023703}">
                      <ahyp:hlinkClr xmlns="" xmlns:ahyp="http://schemas.microsoft.com/office/drawing/2018/hyperlinkcolor" val="tx"/>
                    </a:ext>
                  </a:extLst>
                </a:hlinkClick>
              </a:rPr>
              <a:t>ФГОС</a:t>
            </a:r>
            <a:r>
              <a:rPr lang="ru-RU" u="sng" dirty="0">
                <a:latin typeface="Times New Roman CYR" panose="02020603050405020304" pitchFamily="18" charset="0"/>
                <a:ea typeface="Times New Roman" panose="02020603050405020304" pitchFamily="18" charset="0"/>
              </a:rPr>
              <a:t> ДО педагог может использовать различные формы реализации Федеральной программы в соответствии с видом детской деятельности и возрастными особенностями детей:</a:t>
            </a:r>
          </a:p>
          <a:p>
            <a:pPr indent="457200" algn="just">
              <a:spcAft>
                <a:spcPts val="0"/>
              </a:spcAft>
            </a:pPr>
            <a:r>
              <a:rPr lang="ru-RU" dirty="0">
                <a:latin typeface="Times New Roman CYR" panose="02020603050405020304" pitchFamily="18" charset="0"/>
                <a:ea typeface="Times New Roman" panose="02020603050405020304" pitchFamily="18" charset="0"/>
              </a:rPr>
              <a:t>1) </a:t>
            </a:r>
            <a:r>
              <a:rPr lang="ru-RU" b="1" dirty="0">
                <a:solidFill>
                  <a:srgbClr val="FF0000"/>
                </a:solidFill>
                <a:latin typeface="Times New Roman CYR" panose="02020603050405020304" pitchFamily="18" charset="0"/>
                <a:ea typeface="Times New Roman" panose="02020603050405020304" pitchFamily="18" charset="0"/>
              </a:rPr>
              <a:t>в младенческом возрасте (2 месяца - 1 год):</a:t>
            </a:r>
          </a:p>
          <a:p>
            <a:pPr marL="342900" indent="-342900" algn="just">
              <a:spcAft>
                <a:spcPts val="0"/>
              </a:spcAft>
              <a:buFont typeface="Wingdings" pitchFamily="2" charset="2"/>
              <a:buChar char="v"/>
            </a:pPr>
            <a:r>
              <a:rPr lang="ru-RU" sz="2400" dirty="0">
                <a:latin typeface="Times New Roman CYR" panose="02020603050405020304" pitchFamily="18" charset="0"/>
                <a:ea typeface="Times New Roman" panose="02020603050405020304" pitchFamily="18" charset="0"/>
              </a:rPr>
              <a:t>непосредственное эмоциональное общение со взрослым;</a:t>
            </a:r>
          </a:p>
          <a:p>
            <a:pPr marL="342900" indent="-342900" algn="just">
              <a:spcAft>
                <a:spcPts val="0"/>
              </a:spcAft>
              <a:buFont typeface="Wingdings" pitchFamily="2" charset="2"/>
              <a:buChar char="v"/>
            </a:pPr>
            <a:r>
              <a:rPr lang="ru-RU" sz="2400" dirty="0">
                <a:latin typeface="Times New Roman CYR" panose="02020603050405020304" pitchFamily="18" charset="0"/>
                <a:ea typeface="Times New Roman" panose="02020603050405020304" pitchFamily="18" charset="0"/>
              </a:rPr>
              <a:t>двигательная деятельность (пространственно-предметные перемещения, хватание, ползание, ходьба, тактильно-двигательные игры);</a:t>
            </a:r>
          </a:p>
          <a:p>
            <a:pPr marL="342900" indent="-342900" algn="just">
              <a:spcAft>
                <a:spcPts val="0"/>
              </a:spcAft>
              <a:buFont typeface="Wingdings" pitchFamily="2" charset="2"/>
              <a:buChar char="v"/>
            </a:pPr>
            <a:r>
              <a:rPr lang="ru-RU" sz="2400" dirty="0">
                <a:latin typeface="Times New Roman CYR" panose="02020603050405020304" pitchFamily="18" charset="0"/>
                <a:ea typeface="Times New Roman" panose="02020603050405020304" pitchFamily="18" charset="0"/>
              </a:rPr>
              <a:t>предметно-манипулятивная деятельность (орудийные и соотносящие действия с предметами);</a:t>
            </a:r>
          </a:p>
          <a:p>
            <a:pPr marL="342900" indent="-342900" algn="just">
              <a:spcAft>
                <a:spcPts val="0"/>
              </a:spcAft>
              <a:buFont typeface="Wingdings" pitchFamily="2" charset="2"/>
              <a:buChar char="v"/>
            </a:pPr>
            <a:r>
              <a:rPr lang="ru-RU" sz="2400" dirty="0">
                <a:latin typeface="Times New Roman CYR" panose="02020603050405020304" pitchFamily="18" charset="0"/>
                <a:ea typeface="Times New Roman" panose="02020603050405020304" pitchFamily="18" charset="0"/>
              </a:rPr>
              <a:t>речевая (слушание и понимание речи взрослого, </a:t>
            </a:r>
            <a:r>
              <a:rPr lang="ru-RU" sz="2400" dirty="0" err="1">
                <a:latin typeface="Times New Roman CYR" panose="02020603050405020304" pitchFamily="18" charset="0"/>
                <a:ea typeface="Times New Roman" panose="02020603050405020304" pitchFamily="18" charset="0"/>
              </a:rPr>
              <a:t>гуление</a:t>
            </a:r>
            <a:r>
              <a:rPr lang="ru-RU" sz="2400" dirty="0">
                <a:latin typeface="Times New Roman CYR" panose="02020603050405020304" pitchFamily="18" charset="0"/>
                <a:ea typeface="Times New Roman" panose="02020603050405020304" pitchFamily="18" charset="0"/>
              </a:rPr>
              <a:t>, лепет и первые слова);</a:t>
            </a:r>
          </a:p>
          <a:p>
            <a:pPr marL="342900" indent="-342900" algn="just">
              <a:spcAft>
                <a:spcPts val="0"/>
              </a:spcAft>
              <a:buFont typeface="Wingdings" pitchFamily="2" charset="2"/>
              <a:buChar char="v"/>
            </a:pPr>
            <a:r>
              <a:rPr lang="ru-RU" sz="2400" dirty="0">
                <a:latin typeface="Times New Roman CYR" panose="02020603050405020304" pitchFamily="18" charset="0"/>
                <a:ea typeface="Times New Roman" panose="02020603050405020304" pitchFamily="18" charset="0"/>
              </a:rPr>
              <a:t>элементарная музыкальная деятельность (слушание музыки, танцевальные движения на основе подражания, музыкальные игры);</a:t>
            </a:r>
          </a:p>
          <a:p>
            <a:pPr indent="457200" algn="just">
              <a:spcAft>
                <a:spcPts val="0"/>
              </a:spcAft>
            </a:pPr>
            <a:endParaRPr lang="ru-RU" sz="2400" dirty="0">
              <a:latin typeface="Times New Roman CYR" panose="02020603050405020304" pitchFamily="18" charset="0"/>
              <a:ea typeface="Times New Roman" panose="02020603050405020304" pitchFamily="18" charset="0"/>
            </a:endParaRPr>
          </a:p>
        </p:txBody>
      </p:sp>
      <p:sp>
        <p:nvSpPr>
          <p:cNvPr id="4" name="Скругленный прямоугольник 48">
            <a:extLst>
              <a:ext uri="{FF2B5EF4-FFF2-40B4-BE49-F238E27FC236}">
                <a16:creationId xmlns:a16="http://schemas.microsoft.com/office/drawing/2014/main" xmlns="" id="{A3556027-E0AC-4799-9EBA-8B2933EBB25C}"/>
              </a:ext>
            </a:extLst>
          </p:cNvPr>
          <p:cNvSpPr/>
          <p:nvPr/>
        </p:nvSpPr>
        <p:spPr>
          <a:xfrm>
            <a:off x="541374" y="84904"/>
            <a:ext cx="11141639" cy="957093"/>
          </a:xfrm>
          <a:prstGeom prst="roundRect">
            <a:avLst/>
          </a:prstGeom>
          <a:noFill/>
          <a:ln w="1905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5593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30819" y="-142043"/>
            <a:ext cx="11540971" cy="1508105"/>
          </a:xfrm>
          <a:prstGeom prst="rect">
            <a:avLst/>
          </a:prstGeom>
        </p:spPr>
        <p:txBody>
          <a:bodyPr wrap="square">
            <a:spAutoFit/>
          </a:bodyPr>
          <a:lstStyle/>
          <a:p>
            <a:pPr indent="457200" algn="ctr">
              <a:spcAft>
                <a:spcPts val="0"/>
              </a:spcAft>
            </a:pPr>
            <a:endParaRPr lang="ru-RU" sz="2400" b="1"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lgn="ctr">
              <a:spcAft>
                <a:spcPts val="0"/>
              </a:spcAft>
            </a:pP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Вариативные формы, способы, методы и средства реализации Федеральной </a:t>
            </a:r>
            <a:r>
              <a:rPr lang="ru-RU" sz="2400" b="1" dirty="0" smtClean="0">
                <a:latin typeface="Times New Roman" panose="02020603050405020304" pitchFamily="18" charset="0"/>
                <a:ea typeface="Times New Roman" panose="02020603050405020304" pitchFamily="18" charset="0"/>
                <a:cs typeface="Times New Roman" panose="02020603050405020304" pitchFamily="18" charset="0"/>
              </a:rPr>
              <a:t>программы</a:t>
            </a:r>
            <a:endParaRPr lang="ru-RU" sz="2400" b="1"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a:spcAft>
                <a:spcPts val="0"/>
              </a:spcAft>
            </a:pPr>
            <a:endParaRPr lang="ru-RU" sz="2000" dirty="0">
              <a:latin typeface="Times New Roman CYR" panose="02020603050405020304" pitchFamily="18" charset="0"/>
              <a:ea typeface="Times New Roman" panose="02020603050405020304" pitchFamily="18" charset="0"/>
            </a:endParaRPr>
          </a:p>
        </p:txBody>
      </p:sp>
      <p:sp>
        <p:nvSpPr>
          <p:cNvPr id="2" name="Прямоугольник 1">
            <a:extLst>
              <a:ext uri="{FF2B5EF4-FFF2-40B4-BE49-F238E27FC236}">
                <a16:creationId xmlns:a16="http://schemas.microsoft.com/office/drawing/2014/main" xmlns="" id="{B73B364B-B159-4419-82C1-146D1980EEAC}"/>
              </a:ext>
            </a:extLst>
          </p:cNvPr>
          <p:cNvSpPr/>
          <p:nvPr/>
        </p:nvSpPr>
        <p:spPr>
          <a:xfrm>
            <a:off x="0" y="1041997"/>
            <a:ext cx="12192000" cy="5786199"/>
          </a:xfrm>
          <a:prstGeom prst="rect">
            <a:avLst/>
          </a:prstGeom>
        </p:spPr>
        <p:txBody>
          <a:bodyPr wrap="square">
            <a:spAutoFit/>
          </a:bodyPr>
          <a:lstStyle/>
          <a:p>
            <a:pPr indent="457200" algn="just">
              <a:spcAft>
                <a:spcPts val="0"/>
              </a:spcAft>
            </a:pPr>
            <a:r>
              <a:rPr lang="ru-RU" dirty="0">
                <a:latin typeface="Times New Roman CYR" panose="02020603050405020304" pitchFamily="18" charset="0"/>
                <a:ea typeface="Times New Roman" panose="02020603050405020304" pitchFamily="18" charset="0"/>
              </a:rPr>
              <a:t>2) </a:t>
            </a:r>
            <a:r>
              <a:rPr lang="ru-RU" b="1" dirty="0">
                <a:solidFill>
                  <a:srgbClr val="FF0000"/>
                </a:solidFill>
                <a:latin typeface="Times New Roman CYR" panose="02020603050405020304" pitchFamily="18" charset="0"/>
                <a:ea typeface="Times New Roman" panose="02020603050405020304" pitchFamily="18" charset="0"/>
              </a:rPr>
              <a:t>в раннем возрасте (1 год - 3 года):</a:t>
            </a:r>
          </a:p>
          <a:p>
            <a:pPr marL="285750" indent="-285750" algn="just">
              <a:spcAft>
                <a:spcPts val="0"/>
              </a:spcAft>
              <a:buFont typeface="Wingdings" pitchFamily="2" charset="2"/>
              <a:buChar char="v"/>
            </a:pPr>
            <a:r>
              <a:rPr lang="ru-RU" sz="2200" dirty="0">
                <a:latin typeface="Times New Roman CYR" panose="02020603050405020304" pitchFamily="18" charset="0"/>
                <a:ea typeface="Times New Roman" panose="02020603050405020304" pitchFamily="18" charset="0"/>
              </a:rPr>
              <a:t>предметная деятельность (орудийно-предметные действия - ест ложкой, пьет из кружки и другое);</a:t>
            </a:r>
          </a:p>
          <a:p>
            <a:pPr marL="285750" indent="-285750" algn="just">
              <a:spcAft>
                <a:spcPts val="0"/>
              </a:spcAft>
              <a:buFont typeface="Wingdings" pitchFamily="2" charset="2"/>
              <a:buChar char="v"/>
            </a:pPr>
            <a:r>
              <a:rPr lang="ru-RU" sz="2200" dirty="0">
                <a:latin typeface="Times New Roman CYR" panose="02020603050405020304" pitchFamily="18" charset="0"/>
                <a:ea typeface="Times New Roman" panose="02020603050405020304" pitchFamily="18" charset="0"/>
              </a:rPr>
              <a:t>экспериментирование с материалами и веществами (песок, вода, тесто и другие);</a:t>
            </a:r>
          </a:p>
          <a:p>
            <a:pPr marL="285750" indent="-285750" algn="just">
              <a:spcAft>
                <a:spcPts val="0"/>
              </a:spcAft>
              <a:buFont typeface="Wingdings" pitchFamily="2" charset="2"/>
              <a:buChar char="v"/>
            </a:pPr>
            <a:r>
              <a:rPr lang="ru-RU" sz="2200" dirty="0">
                <a:latin typeface="Times New Roman CYR" panose="02020603050405020304" pitchFamily="18" charset="0"/>
                <a:ea typeface="Times New Roman" panose="02020603050405020304" pitchFamily="18" charset="0"/>
              </a:rPr>
              <a:t>ситуативно-деловое общение со взрослым и эмоционально-практическое со сверстниками под руководством взрослого;</a:t>
            </a:r>
          </a:p>
          <a:p>
            <a:pPr marL="285750" indent="-285750" algn="just">
              <a:spcAft>
                <a:spcPts val="0"/>
              </a:spcAft>
              <a:buFont typeface="Wingdings" pitchFamily="2" charset="2"/>
              <a:buChar char="v"/>
            </a:pPr>
            <a:r>
              <a:rPr lang="ru-RU" sz="2200" dirty="0">
                <a:latin typeface="Times New Roman CYR" panose="02020603050405020304" pitchFamily="18" charset="0"/>
                <a:ea typeface="Times New Roman" panose="02020603050405020304" pitchFamily="18" charset="0"/>
              </a:rPr>
              <a:t>двигательная деятельность (основные движения, общеразвивающие упражнения, простые подвижные игры);</a:t>
            </a:r>
          </a:p>
          <a:p>
            <a:pPr marL="285750" indent="-285750" algn="just">
              <a:spcAft>
                <a:spcPts val="0"/>
              </a:spcAft>
              <a:buFont typeface="Wingdings" pitchFamily="2" charset="2"/>
              <a:buChar char="v"/>
            </a:pPr>
            <a:r>
              <a:rPr lang="ru-RU" sz="2200" dirty="0">
                <a:latin typeface="Times New Roman CYR" panose="02020603050405020304" pitchFamily="18" charset="0"/>
                <a:ea typeface="Times New Roman" panose="02020603050405020304" pitchFamily="18" charset="0"/>
              </a:rPr>
              <a:t>игровая деятельность (</a:t>
            </a:r>
            <a:r>
              <a:rPr lang="ru-RU" sz="2200" dirty="0" err="1">
                <a:latin typeface="Times New Roman CYR" panose="02020603050405020304" pitchFamily="18" charset="0"/>
                <a:ea typeface="Times New Roman" panose="02020603050405020304" pitchFamily="18" charset="0"/>
              </a:rPr>
              <a:t>отобразительная</a:t>
            </a:r>
            <a:r>
              <a:rPr lang="ru-RU" sz="2200" dirty="0">
                <a:latin typeface="Times New Roman CYR" panose="02020603050405020304" pitchFamily="18" charset="0"/>
                <a:ea typeface="Times New Roman" panose="02020603050405020304" pitchFamily="18" charset="0"/>
              </a:rPr>
              <a:t> и сюжетно-</a:t>
            </a:r>
            <a:r>
              <a:rPr lang="ru-RU" sz="2200" dirty="0" err="1">
                <a:latin typeface="Times New Roman CYR" panose="02020603050405020304" pitchFamily="18" charset="0"/>
                <a:ea typeface="Times New Roman" panose="02020603050405020304" pitchFamily="18" charset="0"/>
              </a:rPr>
              <a:t>отобразительная</a:t>
            </a:r>
            <a:r>
              <a:rPr lang="ru-RU" sz="2200" dirty="0">
                <a:latin typeface="Times New Roman CYR" panose="02020603050405020304" pitchFamily="18" charset="0"/>
                <a:ea typeface="Times New Roman" panose="02020603050405020304" pitchFamily="18" charset="0"/>
              </a:rPr>
              <a:t> игра, игры с дидактическими игрушками);</a:t>
            </a:r>
          </a:p>
          <a:p>
            <a:pPr marL="285750" indent="-285750" algn="just">
              <a:spcAft>
                <a:spcPts val="0"/>
              </a:spcAft>
              <a:buFont typeface="Wingdings" pitchFamily="2" charset="2"/>
              <a:buChar char="v"/>
            </a:pPr>
            <a:r>
              <a:rPr lang="ru-RU" sz="2200" dirty="0">
                <a:latin typeface="Times New Roman CYR" panose="02020603050405020304" pitchFamily="18" charset="0"/>
                <a:ea typeface="Times New Roman" panose="02020603050405020304" pitchFamily="18" charset="0"/>
              </a:rPr>
              <a:t>речевая (понимание речи взрослого, слушание и понимание стихов, активная речь);</a:t>
            </a:r>
          </a:p>
          <a:p>
            <a:pPr marL="285750" indent="-285750" algn="just">
              <a:spcAft>
                <a:spcPts val="0"/>
              </a:spcAft>
              <a:buFont typeface="Wingdings" pitchFamily="2" charset="2"/>
              <a:buChar char="v"/>
            </a:pPr>
            <a:r>
              <a:rPr lang="ru-RU" sz="2200" dirty="0">
                <a:latin typeface="Times New Roman CYR" panose="02020603050405020304" pitchFamily="18" charset="0"/>
                <a:ea typeface="Times New Roman" panose="02020603050405020304" pitchFamily="18" charset="0"/>
              </a:rPr>
              <a:t>изобразительная деятельность (рисование, лепка) и конструирование из мелкого и крупного строительного материала;</a:t>
            </a:r>
          </a:p>
          <a:p>
            <a:pPr marL="285750" indent="-285750" algn="just">
              <a:spcAft>
                <a:spcPts val="0"/>
              </a:spcAft>
              <a:buFont typeface="Wingdings" pitchFamily="2" charset="2"/>
              <a:buChar char="v"/>
            </a:pPr>
            <a:r>
              <a:rPr lang="ru-RU" sz="2200" dirty="0">
                <a:latin typeface="Times New Roman CYR" panose="02020603050405020304" pitchFamily="18" charset="0"/>
                <a:ea typeface="Times New Roman" panose="02020603050405020304" pitchFamily="18" charset="0"/>
              </a:rPr>
              <a:t>самообслуживание и элементарные трудовые действия (убирает игрушки, подметает веником, поливает цветы из лейки и другое);</a:t>
            </a:r>
          </a:p>
          <a:p>
            <a:pPr marL="285750" indent="-285750" algn="just">
              <a:spcAft>
                <a:spcPts val="0"/>
              </a:spcAft>
              <a:buFont typeface="Wingdings" pitchFamily="2" charset="2"/>
              <a:buChar char="v"/>
            </a:pPr>
            <a:r>
              <a:rPr lang="ru-RU" sz="2200" dirty="0">
                <a:latin typeface="Times New Roman CYR" panose="02020603050405020304" pitchFamily="18" charset="0"/>
                <a:ea typeface="Times New Roman" panose="02020603050405020304" pitchFamily="18" charset="0"/>
              </a:rPr>
              <a:t>музыкальная деятельность (слушание музыки и исполнительство, музыкально-ритмические движения).</a:t>
            </a:r>
          </a:p>
        </p:txBody>
      </p:sp>
      <p:sp>
        <p:nvSpPr>
          <p:cNvPr id="4" name="Скругленный прямоугольник 48">
            <a:extLst>
              <a:ext uri="{FF2B5EF4-FFF2-40B4-BE49-F238E27FC236}">
                <a16:creationId xmlns:a16="http://schemas.microsoft.com/office/drawing/2014/main" xmlns="" id="{E7E727FA-5FCC-4E08-97F2-6D3D12D38220}"/>
              </a:ext>
            </a:extLst>
          </p:cNvPr>
          <p:cNvSpPr/>
          <p:nvPr/>
        </p:nvSpPr>
        <p:spPr>
          <a:xfrm>
            <a:off x="541375" y="84904"/>
            <a:ext cx="11115006" cy="957093"/>
          </a:xfrm>
          <a:prstGeom prst="roundRect">
            <a:avLst/>
          </a:prstGeom>
          <a:noFill/>
          <a:ln w="1905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0862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307777"/>
          </a:xfrm>
          <a:prstGeom prst="rect">
            <a:avLst/>
          </a:prstGeom>
        </p:spPr>
        <p:txBody>
          <a:bodyPr wrap="square">
            <a:spAutoFit/>
          </a:bodyPr>
          <a:lstStyle/>
          <a:p>
            <a:pPr indent="457200" algn="just">
              <a:spcAft>
                <a:spcPts val="0"/>
              </a:spcAft>
            </a:pPr>
            <a:r>
              <a:rPr lang="ru-RU" sz="1400" dirty="0">
                <a:latin typeface="Times New Roman CYR" panose="02020603050405020304" pitchFamily="18" charset="0"/>
                <a:ea typeface="Times New Roman" panose="02020603050405020304" pitchFamily="18" charset="0"/>
              </a:rPr>
              <a:t>.</a:t>
            </a:r>
          </a:p>
        </p:txBody>
      </p:sp>
      <p:sp>
        <p:nvSpPr>
          <p:cNvPr id="3" name="Прямоугольник 2">
            <a:extLst>
              <a:ext uri="{FF2B5EF4-FFF2-40B4-BE49-F238E27FC236}">
                <a16:creationId xmlns:a16="http://schemas.microsoft.com/office/drawing/2014/main" xmlns="" id="{D14CEAFF-AAAD-4DD0-95AA-16CC130CC135}"/>
              </a:ext>
            </a:extLst>
          </p:cNvPr>
          <p:cNvSpPr/>
          <p:nvPr/>
        </p:nvSpPr>
        <p:spPr>
          <a:xfrm>
            <a:off x="0" y="0"/>
            <a:ext cx="12191999" cy="6740307"/>
          </a:xfrm>
          <a:prstGeom prst="rect">
            <a:avLst/>
          </a:prstGeom>
        </p:spPr>
        <p:txBody>
          <a:bodyPr wrap="square">
            <a:spAutoFit/>
          </a:bodyPr>
          <a:lstStyle/>
          <a:p>
            <a:r>
              <a:rPr lang="ru-RU" b="1" dirty="0">
                <a:solidFill>
                  <a:srgbClr val="FF0000"/>
                </a:solidFill>
              </a:rPr>
              <a:t>15.1. Планируемые результаты в младенческом возрасте (к одному году):</a:t>
            </a:r>
          </a:p>
          <a:p>
            <a:pPr marL="285750" indent="-285750">
              <a:buFont typeface="Wingdings" pitchFamily="2" charset="2"/>
              <a:buChar char="v"/>
            </a:pPr>
            <a:r>
              <a:rPr lang="ru-RU" dirty="0">
                <a:latin typeface="Times New Roman" pitchFamily="18" charset="0"/>
                <a:cs typeface="Times New Roman" pitchFamily="18" charset="0"/>
              </a:rPr>
              <a:t>ребёнок проявляет двигательную активность в освоении пространственной среды, используя движения ползания, лазанья, хватания, бросания; манипулирует предметами, начинает осваивать самостоятельную ходьбу;</a:t>
            </a:r>
          </a:p>
          <a:p>
            <a:pPr marL="285750" indent="-285750">
              <a:buFont typeface="Wingdings" pitchFamily="2" charset="2"/>
              <a:buChar char="v"/>
            </a:pPr>
            <a:r>
              <a:rPr lang="ru-RU" dirty="0">
                <a:latin typeface="Times New Roman" pitchFamily="18" charset="0"/>
                <a:cs typeface="Times New Roman" pitchFamily="18" charset="0"/>
              </a:rPr>
              <a:t>ребёнок положительно реагирует на прием пищи и гигиенические процедуры;</a:t>
            </a:r>
          </a:p>
          <a:p>
            <a:pPr marL="285750" indent="-285750">
              <a:buFont typeface="Wingdings" pitchFamily="2" charset="2"/>
              <a:buChar char="v"/>
            </a:pPr>
            <a:r>
              <a:rPr lang="ru-RU" dirty="0">
                <a:latin typeface="Times New Roman" pitchFamily="18" charset="0"/>
                <a:cs typeface="Times New Roman" pitchFamily="18" charset="0"/>
              </a:rPr>
              <a:t>ребёнок эмоционально реагирует на внимание взрослого, проявляет радость в ответ на общение со взрослым;</a:t>
            </a:r>
          </a:p>
          <a:p>
            <a:pPr marL="285750" indent="-285750">
              <a:buFont typeface="Wingdings" pitchFamily="2" charset="2"/>
              <a:buChar char="v"/>
            </a:pPr>
            <a:r>
              <a:rPr lang="ru-RU" dirty="0">
                <a:latin typeface="Times New Roman" pitchFamily="18" charset="0"/>
                <a:cs typeface="Times New Roman" pitchFamily="18" charset="0"/>
              </a:rPr>
              <a:t>ребёнок понимает речь взрослого, откликается на свое имя, положительно реагирует на знакомых людей, имена близких родственников;</a:t>
            </a:r>
          </a:p>
          <a:p>
            <a:pPr marL="285750" indent="-285750">
              <a:buFont typeface="Wingdings" pitchFamily="2" charset="2"/>
              <a:buChar char="v"/>
            </a:pPr>
            <a:r>
              <a:rPr lang="ru-RU" dirty="0">
                <a:latin typeface="Times New Roman" pitchFamily="18" charset="0"/>
                <a:cs typeface="Times New Roman" pitchFamily="18" charset="0"/>
              </a:rPr>
              <a:t>ребёнок выполняет простые просьбы взрослого, понимает и адекватно реагирует на слова, регулирующие поведение (можно, нельзя и другие);</a:t>
            </a:r>
          </a:p>
          <a:p>
            <a:pPr marL="285750" indent="-285750">
              <a:buFont typeface="Wingdings" pitchFamily="2" charset="2"/>
              <a:buChar char="v"/>
            </a:pPr>
            <a:r>
              <a:rPr lang="ru-RU" dirty="0">
                <a:latin typeface="Times New Roman" pitchFamily="18" charset="0"/>
                <a:cs typeface="Times New Roman" pitchFamily="18" charset="0"/>
              </a:rPr>
              <a:t>ребёнок произносит несколько простых, облегченных слов (мама, папа, баба, деда, дай, бах, на), которые несут смысловую нагрузку;</a:t>
            </a:r>
          </a:p>
          <a:p>
            <a:pPr marL="285750" indent="-285750">
              <a:buFont typeface="Wingdings" pitchFamily="2" charset="2"/>
              <a:buChar char="v"/>
            </a:pPr>
            <a:r>
              <a:rPr lang="ru-RU" dirty="0">
                <a:latin typeface="Times New Roman" pitchFamily="18" charset="0"/>
                <a:cs typeface="Times New Roman" pitchFamily="18" charset="0"/>
              </a:rPr>
              <a:t>ребёнок проявляет интерес к животным, птицам, рыбам, растениям;</a:t>
            </a:r>
          </a:p>
          <a:p>
            <a:pPr marL="285750" indent="-285750">
              <a:buFont typeface="Wingdings" pitchFamily="2" charset="2"/>
              <a:buChar char="v"/>
            </a:pPr>
            <a:r>
              <a:rPr lang="ru-RU" dirty="0">
                <a:latin typeface="Times New Roman" pitchFamily="18" charset="0"/>
                <a:cs typeface="Times New Roman" pitchFamily="18" charset="0"/>
              </a:rPr>
              <a:t>ребёнок обнаруживает поисковую и познавательную активность по отношению к предметному окружению;</a:t>
            </a:r>
          </a:p>
          <a:p>
            <a:pPr marL="285750" indent="-285750">
              <a:buFont typeface="Wingdings" pitchFamily="2" charset="2"/>
              <a:buChar char="v"/>
            </a:pPr>
            <a:r>
              <a:rPr lang="ru-RU" dirty="0">
                <a:latin typeface="Times New Roman" pitchFamily="18" charset="0"/>
                <a:cs typeface="Times New Roman" pitchFamily="18" charset="0"/>
              </a:rPr>
              <a:t>ребёнок узнает и называет объекты живой природы ближайшего окружения, выделяет их характерные особенности, положительно реагирует на них;</a:t>
            </a:r>
          </a:p>
          <a:p>
            <a:pPr marL="285750" indent="-285750">
              <a:buFont typeface="Wingdings" pitchFamily="2" charset="2"/>
              <a:buChar char="v"/>
            </a:pPr>
            <a:r>
              <a:rPr lang="ru-RU" dirty="0">
                <a:latin typeface="Times New Roman" pitchFamily="18" charset="0"/>
                <a:cs typeface="Times New Roman" pitchFamily="18" charset="0"/>
              </a:rPr>
              <a:t>ребёнок эмоционально реагирует на музыку, пение, игры-забавы, прислушивается к звучанию разных музыкальных инструментов;</a:t>
            </a:r>
          </a:p>
          <a:p>
            <a:pPr marL="285750" indent="-285750">
              <a:buFont typeface="Wingdings" pitchFamily="2" charset="2"/>
              <a:buChar char="v"/>
            </a:pPr>
            <a:r>
              <a:rPr lang="ru-RU" dirty="0">
                <a:latin typeface="Times New Roman" pitchFamily="18" charset="0"/>
                <a:cs typeface="Times New Roman" pitchFamily="18" charset="0"/>
              </a:rPr>
              <a:t>ребёнок ориентируется в знакомой обстановке, активно изучает окружающие предметы, выполняет действия, направленные на получение результата (накладывает кирпичик на кирпичик, собирает и разбирает пирамидку, вкладывает в отверстия втулки, открывает и закрывает дверцы шкафа, рассматривает картинки и находит на них знакомые предметы и тому подобное);</a:t>
            </a:r>
          </a:p>
          <a:p>
            <a:pPr marL="285750" indent="-285750">
              <a:buFont typeface="Wingdings" pitchFamily="2" charset="2"/>
              <a:buChar char="v"/>
            </a:pPr>
            <a:r>
              <a:rPr lang="ru-RU" dirty="0">
                <a:latin typeface="Times New Roman" pitchFamily="18" charset="0"/>
                <a:cs typeface="Times New Roman" pitchFamily="18" charset="0"/>
              </a:rPr>
              <a:t>ребёнок активно действует с игрушками, подражая действиям взрослых (катает машинку, кормит собачку, качает куклу и тому подобное).</a:t>
            </a:r>
          </a:p>
          <a:p>
            <a:pPr indent="457200" algn="just">
              <a:spcAft>
                <a:spcPts val="0"/>
              </a:spcAft>
            </a:pPr>
            <a:endParaRPr lang="ru-RU" dirty="0"/>
          </a:p>
        </p:txBody>
      </p:sp>
    </p:spTree>
    <p:extLst>
      <p:ext uri="{BB962C8B-B14F-4D97-AF65-F5344CB8AC3E}">
        <p14:creationId xmlns:p14="http://schemas.microsoft.com/office/powerpoint/2010/main" val="270512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777" y="-74513"/>
            <a:ext cx="12032202" cy="707886"/>
          </a:xfrm>
          <a:prstGeom prst="rect">
            <a:avLst/>
          </a:prstGeom>
        </p:spPr>
        <p:txBody>
          <a:bodyPr wrap="square">
            <a:spAutoFit/>
          </a:bodyPr>
          <a:lstStyle/>
          <a:p>
            <a:pPr indent="457200" algn="ctr">
              <a:spcAft>
                <a:spcPts val="0"/>
              </a:spcAft>
            </a:pPr>
            <a:endParaRPr lang="ru-RU" sz="2400" b="1" dirty="0">
              <a:latin typeface="Times New Roman CYR" panose="02020603050405020304" pitchFamily="18" charset="0"/>
              <a:ea typeface="Times New Roman" panose="02020603050405020304" pitchFamily="18" charset="0"/>
            </a:endParaRPr>
          </a:p>
          <a:p>
            <a:pPr indent="457200" algn="ctr">
              <a:spcAft>
                <a:spcPts val="0"/>
              </a:spcAft>
            </a:pPr>
            <a:endParaRPr lang="ru-RU" sz="1600" dirty="0">
              <a:latin typeface="Times New Roman CYR" panose="02020603050405020304" pitchFamily="18" charset="0"/>
              <a:ea typeface="Times New Roman" panose="02020603050405020304" pitchFamily="18" charset="0"/>
            </a:endParaRPr>
          </a:p>
        </p:txBody>
      </p:sp>
      <p:sp>
        <p:nvSpPr>
          <p:cNvPr id="4" name="Прямоугольник 3"/>
          <p:cNvSpPr/>
          <p:nvPr/>
        </p:nvSpPr>
        <p:spPr>
          <a:xfrm>
            <a:off x="88777" y="0"/>
            <a:ext cx="12120979" cy="6217087"/>
          </a:xfrm>
          <a:prstGeom prst="rect">
            <a:avLst/>
          </a:prstGeom>
        </p:spPr>
        <p:txBody>
          <a:bodyPr wrap="square">
            <a:spAutoFit/>
          </a:bodyPr>
          <a:lstStyle/>
          <a:p>
            <a:r>
              <a:rPr lang="ru-RU" sz="2000" b="1" dirty="0">
                <a:solidFill>
                  <a:srgbClr val="FF0000"/>
                </a:solidFill>
                <a:latin typeface="Times New Roman" pitchFamily="18" charset="0"/>
                <a:cs typeface="Times New Roman" pitchFamily="18" charset="0"/>
              </a:rPr>
              <a:t>15.2. Планируемые результаты в раннем возрасте (к трем годам):</a:t>
            </a:r>
          </a:p>
          <a:p>
            <a:pPr marL="342900" indent="-342900">
              <a:buFont typeface="Wingdings" pitchFamily="2" charset="2"/>
              <a:buChar char="v"/>
            </a:pPr>
            <a:r>
              <a:rPr lang="ru-RU" sz="2000" dirty="0">
                <a:latin typeface="Times New Roman" pitchFamily="18" charset="0"/>
                <a:cs typeface="Times New Roman" pitchFamily="18" charset="0"/>
              </a:rPr>
              <a:t>у ребёнка развита крупная моторика, он активно использует освоенные ранее движения, начинает осваивать бег, прыжки, повторяет за взрослым простые имитационные упражнения, понимает указания взрослого, выполняет движения по зрительному и звуковому ориентирам; с желанием играет в подвижные игры;</a:t>
            </a:r>
          </a:p>
          <a:p>
            <a:pPr marL="342900" indent="-342900">
              <a:buFont typeface="Wingdings" pitchFamily="2" charset="2"/>
              <a:buChar char="v"/>
            </a:pPr>
            <a:r>
              <a:rPr lang="ru-RU" sz="2000" dirty="0">
                <a:latin typeface="Times New Roman" pitchFamily="18" charset="0"/>
                <a:cs typeface="Times New Roman" pitchFamily="18" charset="0"/>
              </a:rPr>
              <a:t>ребёнок демонстрирует элементарные культурно-гигиенические навыки, владеет простейшими навыками самообслуживания (одевание, раздевание, самостоятельно ест и тому подобное);</a:t>
            </a:r>
          </a:p>
          <a:p>
            <a:pPr marL="342900" indent="-342900">
              <a:buFont typeface="Wingdings" pitchFamily="2" charset="2"/>
              <a:buChar char="v"/>
            </a:pPr>
            <a:r>
              <a:rPr lang="ru-RU" sz="2000" dirty="0">
                <a:latin typeface="Times New Roman" pitchFamily="18" charset="0"/>
                <a:cs typeface="Times New Roman" pitchFamily="18" charset="0"/>
              </a:rPr>
              <a:t>ребёнок стремится к общению со взрослыми, реагирует на их настроение;</a:t>
            </a:r>
          </a:p>
          <a:p>
            <a:pPr marL="342900" indent="-342900">
              <a:buFont typeface="Wingdings" pitchFamily="2" charset="2"/>
              <a:buChar char="v"/>
            </a:pPr>
            <a:r>
              <a:rPr lang="ru-RU" sz="2000" dirty="0">
                <a:latin typeface="Times New Roman" pitchFamily="18" charset="0"/>
                <a:cs typeface="Times New Roman" pitchFamily="18" charset="0"/>
              </a:rPr>
              <a:t>ребёнок проявляет интерес к сверстникам; наблюдает за их действиями и подражает им; играет рядом;</a:t>
            </a:r>
          </a:p>
          <a:p>
            <a:pPr marL="342900" indent="-342900">
              <a:buFont typeface="Wingdings" pitchFamily="2" charset="2"/>
              <a:buChar char="v"/>
            </a:pPr>
            <a:r>
              <a:rPr lang="ru-RU" sz="2000" dirty="0">
                <a:latin typeface="Times New Roman" pitchFamily="18" charset="0"/>
                <a:cs typeface="Times New Roman" pitchFamily="18" charset="0"/>
              </a:rPr>
              <a:t>ребёнок понимает и выполняет простые поручения взрослого;</a:t>
            </a:r>
          </a:p>
          <a:p>
            <a:pPr marL="342900" indent="-342900">
              <a:buFont typeface="Wingdings" pitchFamily="2" charset="2"/>
              <a:buChar char="v"/>
            </a:pPr>
            <a:r>
              <a:rPr lang="ru-RU" sz="2000" dirty="0">
                <a:latin typeface="Times New Roman" pitchFamily="18" charset="0"/>
                <a:cs typeface="Times New Roman" pitchFamily="18" charset="0"/>
              </a:rPr>
              <a:t>ребёнок стремится проявлять самостоятельность в бытовом и игровом поведении;</a:t>
            </a:r>
          </a:p>
          <a:p>
            <a:pPr marL="342900" indent="-342900">
              <a:buFont typeface="Wingdings" pitchFamily="2" charset="2"/>
              <a:buChar char="v"/>
            </a:pPr>
            <a:r>
              <a:rPr lang="ru-RU" sz="2000" dirty="0">
                <a:latin typeface="Times New Roman" pitchFamily="18" charset="0"/>
                <a:cs typeface="Times New Roman" pitchFamily="18" charset="0"/>
              </a:rPr>
              <a:t>ребёнок способен направлять свои действия на достижение простой, самостоятельно поставленной цели; знает, с помощью каких средств и в какой последовательности продвигаться к цели;</a:t>
            </a:r>
          </a:p>
          <a:p>
            <a:pPr marL="342900" indent="-342900">
              <a:buFont typeface="Wingdings" pitchFamily="2" charset="2"/>
              <a:buChar char="v"/>
            </a:pPr>
            <a:r>
              <a:rPr lang="ru-RU" sz="2000" dirty="0">
                <a:latin typeface="Times New Roman" pitchFamily="18" charset="0"/>
                <a:cs typeface="Times New Roman" pitchFamily="18" charset="0"/>
              </a:rPr>
              <a:t>ребёнок владеет активной речью, использует в общении разные части речи, простые предложения из 4-х слов и более, включенные в общение; может обращаться с вопросами и просьбами;</a:t>
            </a:r>
          </a:p>
          <a:p>
            <a:pPr marL="342900" indent="-342900">
              <a:buFont typeface="Wingdings" pitchFamily="2" charset="2"/>
              <a:buChar char="v"/>
            </a:pPr>
            <a:r>
              <a:rPr lang="ru-RU" sz="2000" dirty="0">
                <a:latin typeface="Times New Roman" pitchFamily="18" charset="0"/>
                <a:cs typeface="Times New Roman" pitchFamily="18" charset="0"/>
              </a:rPr>
              <a:t>ребёнок проявляет интерес к стихам, сказкам, повторяет отдельные слова и фразы за взрослым;</a:t>
            </a:r>
          </a:p>
          <a:p>
            <a:pPr marL="342900" indent="-342900">
              <a:buFont typeface="Wingdings" pitchFamily="2" charset="2"/>
              <a:buChar char="v"/>
            </a:pPr>
            <a:r>
              <a:rPr lang="ru-RU" sz="2000" dirty="0">
                <a:latin typeface="Times New Roman" pitchFamily="18" charset="0"/>
                <a:cs typeface="Times New Roman" pitchFamily="18" charset="0"/>
              </a:rPr>
              <a:t>ребёнок рассматривает картинки, показывает и называет предметы, изображенные на них;</a:t>
            </a:r>
          </a:p>
          <a:p>
            <a:pPr marL="342900" indent="-342900">
              <a:buFont typeface="Wingdings" pitchFamily="2" charset="2"/>
              <a:buChar char="v"/>
            </a:pPr>
            <a:r>
              <a:rPr lang="ru-RU" sz="2000" dirty="0">
                <a:latin typeface="Times New Roman" pitchFamily="18" charset="0"/>
                <a:cs typeface="Times New Roman" pitchFamily="18" charset="0"/>
              </a:rPr>
              <a:t>ребёнок различает и называет основные цвета, формы предметов, ориентируется в основных пространственных и временных отношениях;</a:t>
            </a:r>
          </a:p>
          <a:p>
            <a:r>
              <a:rPr lang="ru-RU" dirty="0" smtClean="0">
                <a:solidFill>
                  <a:srgbClr val="FF0000"/>
                </a:solidFill>
              </a:rPr>
              <a:t>Продолжение следует </a:t>
            </a:r>
            <a:endParaRPr lang="ru-RU" dirty="0">
              <a:solidFill>
                <a:srgbClr val="FF0000"/>
              </a:solidFill>
            </a:endParaRPr>
          </a:p>
        </p:txBody>
      </p:sp>
      <p:cxnSp>
        <p:nvCxnSpPr>
          <p:cNvPr id="6" name="Прямая со стрелкой 5"/>
          <p:cNvCxnSpPr/>
          <p:nvPr/>
        </p:nvCxnSpPr>
        <p:spPr>
          <a:xfrm>
            <a:off x="2794000" y="6096000"/>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5594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5601533"/>
          </a:xfrm>
          <a:prstGeom prst="rect">
            <a:avLst/>
          </a:prstGeom>
        </p:spPr>
        <p:txBody>
          <a:bodyPr wrap="square">
            <a:spAutoFit/>
          </a:bodyPr>
          <a:lstStyle/>
          <a:p>
            <a:pPr marL="342900" indent="-342900">
              <a:buFont typeface="Wingdings" pitchFamily="2" charset="2"/>
              <a:buChar char="v"/>
            </a:pPr>
            <a:r>
              <a:rPr lang="ru-RU" sz="2000" dirty="0">
                <a:latin typeface="Times New Roman" pitchFamily="18" charset="0"/>
                <a:cs typeface="Times New Roman" pitchFamily="18" charset="0"/>
              </a:rPr>
              <a:t>ребёнок осуществляет поисковые и обследовательские действия;</a:t>
            </a:r>
          </a:p>
          <a:p>
            <a:pPr marL="342900" indent="-342900">
              <a:buFont typeface="Wingdings" pitchFamily="2" charset="2"/>
              <a:buChar char="v"/>
            </a:pPr>
            <a:r>
              <a:rPr lang="ru-RU" sz="2000" dirty="0">
                <a:latin typeface="Times New Roman" pitchFamily="18" charset="0"/>
                <a:cs typeface="Times New Roman" pitchFamily="18" charset="0"/>
              </a:rPr>
              <a:t>ребёнок знает основные особенности внешнего облика человека, его деятельности; свое имя, имена близких; демонстрирует первоначальные представления о населенном пункте, в котором живет (город, село и так далее);</a:t>
            </a:r>
          </a:p>
          <a:p>
            <a:pPr marL="342900" indent="-342900">
              <a:buFont typeface="Wingdings" pitchFamily="2" charset="2"/>
              <a:buChar char="v"/>
            </a:pPr>
            <a:r>
              <a:rPr lang="ru-RU" sz="2000" dirty="0">
                <a:latin typeface="Times New Roman" pitchFamily="18" charset="0"/>
                <a:cs typeface="Times New Roman" pitchFamily="18" charset="0"/>
              </a:rPr>
              <a:t>ребёнок имеет представления об объектах живой и неживой природы ближайшего окружения и их особенностях, проявляет положительное отношение и интерес к взаимодействию с природой, наблюдает за явлениями природы, старается не причинять вред живым объектам;</a:t>
            </a:r>
          </a:p>
          <a:p>
            <a:pPr marL="342900" indent="-342900">
              <a:buFont typeface="Wingdings" pitchFamily="2" charset="2"/>
              <a:buChar char="v"/>
            </a:pPr>
            <a:r>
              <a:rPr lang="ru-RU" sz="2000" dirty="0">
                <a:latin typeface="Times New Roman" pitchFamily="18" charset="0"/>
                <a:cs typeface="Times New Roman" pitchFamily="18" charset="0"/>
              </a:rPr>
              <a:t>ребёнок с удовольствием слушает музыку, подпевает, выполняет простые танцевальные движения;</a:t>
            </a:r>
          </a:p>
          <a:p>
            <a:pPr marL="342900" indent="-342900">
              <a:buFont typeface="Wingdings" pitchFamily="2" charset="2"/>
              <a:buChar char="v"/>
            </a:pPr>
            <a:r>
              <a:rPr lang="ru-RU" sz="2000" dirty="0">
                <a:latin typeface="Times New Roman" pitchFamily="18" charset="0"/>
                <a:cs typeface="Times New Roman" pitchFamily="18" charset="0"/>
              </a:rPr>
              <a:t>ребёнок эмоционально откликается на красоту природы и произведения искусства;</a:t>
            </a:r>
          </a:p>
          <a:p>
            <a:pPr marL="342900" indent="-342900">
              <a:buFont typeface="Wingdings" pitchFamily="2" charset="2"/>
              <a:buChar char="v"/>
            </a:pPr>
            <a:r>
              <a:rPr lang="ru-RU" sz="2000" dirty="0">
                <a:latin typeface="Times New Roman" pitchFamily="18" charset="0"/>
                <a:cs typeface="Times New Roman" pitchFamily="18" charset="0"/>
              </a:rPr>
              <a:t>ребёнок осваивает основы изобразительной деятельности (лепка, рисование) и конструирования: может выполнять уже довольно сложные постройки (гараж, дорогу к нему, забор) и играть с ними; рисует дорожки, дождик, шарики; лепит палочки, колечки, лепешки;</a:t>
            </a:r>
          </a:p>
          <a:p>
            <a:pPr marL="342900" indent="-342900">
              <a:buFont typeface="Wingdings" pitchFamily="2" charset="2"/>
              <a:buChar char="v"/>
            </a:pPr>
            <a:r>
              <a:rPr lang="ru-RU" sz="2000" dirty="0">
                <a:latin typeface="Times New Roman" pitchFamily="18" charset="0"/>
                <a:cs typeface="Times New Roman" pitchFamily="18" charset="0"/>
              </a:rPr>
              <a:t>ребёнок активно действует с окружающими его предметами, знает названия, свойства и назначение многих предметов, находящихся в его повседневном обиходе;</a:t>
            </a:r>
          </a:p>
          <a:p>
            <a:pPr marL="342900" indent="-342900">
              <a:buFont typeface="Wingdings" pitchFamily="2" charset="2"/>
              <a:buChar char="v"/>
            </a:pPr>
            <a:r>
              <a:rPr lang="ru-RU" sz="2000" dirty="0">
                <a:latin typeface="Times New Roman" pitchFamily="18" charset="0"/>
                <a:cs typeface="Times New Roman" pitchFamily="18" charset="0"/>
              </a:rPr>
              <a:t>ребёнок в играх отображает действия окружающих ("готовит обед", "ухаживает за больным" и другое), воспроизводит не только их последовательность и взаимосвязь, но и социальные отношения (ласково обращается с куклой, делает ей замечания), заранее определяет цель ("Я буду лечить куклу").</a:t>
            </a:r>
          </a:p>
          <a:p>
            <a:r>
              <a:rPr lang="ru-RU" dirty="0"/>
              <a:t> </a:t>
            </a:r>
          </a:p>
        </p:txBody>
      </p:sp>
    </p:spTree>
    <p:extLst>
      <p:ext uri="{BB962C8B-B14F-4D97-AF65-F5344CB8AC3E}">
        <p14:creationId xmlns:p14="http://schemas.microsoft.com/office/powerpoint/2010/main" val="1966717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
            <a:ext cx="12192000" cy="5262979"/>
          </a:xfrm>
          <a:prstGeom prst="rect">
            <a:avLst/>
          </a:prstGeom>
        </p:spPr>
        <p:txBody>
          <a:bodyPr wrap="square">
            <a:spAutoFit/>
          </a:bodyPr>
          <a:lstStyle/>
          <a:p>
            <a:pPr algn="just"/>
            <a:r>
              <a:rPr lang="ru-RU" sz="2400" b="1" dirty="0">
                <a:solidFill>
                  <a:srgbClr val="FF0000"/>
                </a:solidFill>
                <a:latin typeface="Times New Roman" pitchFamily="18" charset="0"/>
                <a:cs typeface="Times New Roman" pitchFamily="18" charset="0"/>
              </a:rPr>
              <a:t>18. Социально-коммуникативное развитие.</a:t>
            </a:r>
            <a:endParaRPr lang="ru-RU" sz="2400" dirty="0">
              <a:solidFill>
                <a:srgbClr val="FF0000"/>
              </a:solidFill>
              <a:latin typeface="Times New Roman" pitchFamily="18" charset="0"/>
              <a:cs typeface="Times New Roman" pitchFamily="18" charset="0"/>
            </a:endParaRPr>
          </a:p>
          <a:p>
            <a:pPr algn="just"/>
            <a:r>
              <a:rPr lang="ru-RU" sz="2400" dirty="0">
                <a:latin typeface="Times New Roman" pitchFamily="18" charset="0"/>
                <a:cs typeface="Times New Roman" pitchFamily="18" charset="0"/>
              </a:rPr>
              <a:t>18.1. От 2 месяцев до 1 года.</a:t>
            </a:r>
          </a:p>
          <a:p>
            <a:pPr algn="just"/>
            <a:r>
              <a:rPr lang="ru-RU" sz="2400" dirty="0">
                <a:latin typeface="Times New Roman" pitchFamily="18" charset="0"/>
                <a:cs typeface="Times New Roman" pitchFamily="18" charset="0"/>
              </a:rPr>
              <a:t>18.1.1. </a:t>
            </a:r>
            <a:r>
              <a:rPr lang="ru-RU" sz="2400" b="1" dirty="0">
                <a:solidFill>
                  <a:srgbClr val="0070C0"/>
                </a:solidFill>
                <a:latin typeface="Times New Roman" pitchFamily="18" charset="0"/>
                <a:cs typeface="Times New Roman" pitchFamily="18" charset="0"/>
              </a:rPr>
              <a:t>В области социально-коммуникативного развития </a:t>
            </a:r>
            <a:r>
              <a:rPr lang="ru-RU" sz="2400" dirty="0">
                <a:latin typeface="Times New Roman" pitchFamily="18" charset="0"/>
                <a:cs typeface="Times New Roman" pitchFamily="18" charset="0"/>
              </a:rPr>
              <a:t>основными задачами образовательной деятельности являются:</a:t>
            </a:r>
          </a:p>
          <a:p>
            <a:pPr marL="342900" indent="-342900" algn="just">
              <a:buFont typeface="Wingdings" pitchFamily="2" charset="2"/>
              <a:buChar char="ü"/>
            </a:pPr>
            <a:r>
              <a:rPr lang="ru-RU" sz="2400" b="1" dirty="0">
                <a:solidFill>
                  <a:srgbClr val="0070C0"/>
                </a:solidFill>
                <a:latin typeface="Times New Roman" pitchFamily="18" charset="0"/>
                <a:cs typeface="Times New Roman" pitchFamily="18" charset="0"/>
              </a:rPr>
              <a:t>до 6 месяцев: </a:t>
            </a:r>
            <a:r>
              <a:rPr lang="ru-RU" sz="2400" dirty="0">
                <a:latin typeface="Times New Roman" pitchFamily="18" charset="0"/>
                <a:cs typeface="Times New Roman" pitchFamily="18" charset="0"/>
              </a:rPr>
              <a:t>осуществлять эмоционально-контактное взаимодействие и общение с ребёнком, эмоционально-позитивное реагирование на него;</a:t>
            </a:r>
          </a:p>
          <a:p>
            <a:pPr marL="342900" indent="-342900" algn="just">
              <a:buFont typeface="Wingdings" pitchFamily="2" charset="2"/>
              <a:buChar char="ü"/>
            </a:pPr>
            <a:r>
              <a:rPr lang="ru-RU" sz="2400" b="1" dirty="0">
                <a:solidFill>
                  <a:srgbClr val="0070C0"/>
                </a:solidFill>
                <a:latin typeface="Times New Roman" pitchFamily="18" charset="0"/>
                <a:cs typeface="Times New Roman" pitchFamily="18" charset="0"/>
              </a:rPr>
              <a:t>с 6 месяцев: </a:t>
            </a:r>
            <a:r>
              <a:rPr lang="ru-RU" sz="2400" dirty="0">
                <a:latin typeface="Times New Roman" pitchFamily="18" charset="0"/>
                <a:cs typeface="Times New Roman" pitchFamily="18" charset="0"/>
              </a:rPr>
              <a:t>организовать эмоционально-позитивную поддержку ребёнка в его действиях через вербальное обозначение совершаемых совместных действий с ребёнком; поддерживать потребность ребёнка в совместных действиях со взрослым;</a:t>
            </a:r>
          </a:p>
          <a:p>
            <a:pPr marL="342900" indent="-342900" algn="just">
              <a:buFont typeface="Wingdings" pitchFamily="2" charset="2"/>
              <a:buChar char="ü"/>
            </a:pPr>
            <a:r>
              <a:rPr lang="ru-RU" sz="2400" b="1" dirty="0">
                <a:solidFill>
                  <a:srgbClr val="0070C0"/>
                </a:solidFill>
                <a:latin typeface="Times New Roman" pitchFamily="18" charset="0"/>
                <a:cs typeface="Times New Roman" pitchFamily="18" charset="0"/>
              </a:rPr>
              <a:t>с 9 месяцев</a:t>
            </a:r>
            <a:r>
              <a:rPr lang="ru-RU" sz="2400" dirty="0">
                <a:latin typeface="Times New Roman" pitchFamily="18" charset="0"/>
                <a:cs typeface="Times New Roman" pitchFamily="18" charset="0"/>
              </a:rPr>
              <a:t>: формировать положительное отношение к окружающим, доверие и желание вступать в контакт не только с близкими, но и с другими людьми; поощрять интерес к предметам (игрушкам) и действиям с ними; способствовать проявлению самостоятельности и активности в общении, освоении пространства и предметно-</a:t>
            </a:r>
            <a:r>
              <a:rPr lang="ru-RU" sz="2400" dirty="0" err="1">
                <a:latin typeface="Times New Roman" pitchFamily="18" charset="0"/>
                <a:cs typeface="Times New Roman" pitchFamily="18" charset="0"/>
              </a:rPr>
              <a:t>манипулятивной</a:t>
            </a:r>
            <a:r>
              <a:rPr lang="ru-RU" sz="2400" dirty="0">
                <a:latin typeface="Times New Roman" pitchFamily="18" charset="0"/>
                <a:cs typeface="Times New Roman" pitchFamily="18" charset="0"/>
              </a:rPr>
              <a:t> деятельности.</a:t>
            </a:r>
          </a:p>
        </p:txBody>
      </p:sp>
    </p:spTree>
    <p:extLst>
      <p:ext uri="{BB962C8B-B14F-4D97-AF65-F5344CB8AC3E}">
        <p14:creationId xmlns:p14="http://schemas.microsoft.com/office/powerpoint/2010/main" val="2114192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
            <a:ext cx="12192000" cy="5693866"/>
          </a:xfrm>
          <a:prstGeom prst="rect">
            <a:avLst/>
          </a:prstGeom>
        </p:spPr>
        <p:txBody>
          <a:bodyPr wrap="square">
            <a:spAutoFit/>
          </a:bodyPr>
          <a:lstStyle/>
          <a:p>
            <a:pPr algn="just"/>
            <a:r>
              <a:rPr lang="ru-RU" sz="2800" b="1" dirty="0">
                <a:solidFill>
                  <a:srgbClr val="0070C0"/>
                </a:solidFill>
                <a:latin typeface="Times New Roman" pitchFamily="18" charset="0"/>
                <a:cs typeface="Times New Roman" pitchFamily="18" charset="0"/>
              </a:rPr>
              <a:t>18.1.2. Содержание образовательной деятельности.</a:t>
            </a:r>
          </a:p>
          <a:p>
            <a:pPr algn="just"/>
            <a:r>
              <a:rPr lang="ru-RU" sz="2800" dirty="0" smtClean="0">
                <a:latin typeface="Times New Roman" pitchFamily="18" charset="0"/>
                <a:cs typeface="Times New Roman" pitchFamily="18" charset="0"/>
              </a:rPr>
              <a:t>        В </a:t>
            </a:r>
            <a:r>
              <a:rPr lang="ru-RU" sz="2800" dirty="0">
                <a:latin typeface="Times New Roman" pitchFamily="18" charset="0"/>
                <a:cs typeface="Times New Roman" pitchFamily="18" charset="0"/>
              </a:rPr>
              <a:t>процессе совместных действий педагог разговаривает с ребёнком, называет предметы и игрушки, с интересом рассказывает о том, что он делает. Содержанием общения становятся предметные действия. В процессе общения педагог рассказывает ребёнку о действиях, которые можно совершать с предметами, активизируя понимание ребёнком речи и овладение словом. Устанавливает контакт "глаза в глаза", обращается к ребёнку по имени, с улыбкой, делает акцент на физическом контакте с ребёнком: держит за руку, через прикосновения, поглаживания и прочее.</a:t>
            </a:r>
          </a:p>
          <a:p>
            <a:pPr algn="just"/>
            <a:r>
              <a:rPr lang="ru-RU" sz="2800" b="1" dirty="0" smtClean="0">
                <a:solidFill>
                  <a:srgbClr val="0070C0"/>
                </a:solidFill>
                <a:latin typeface="Times New Roman" pitchFamily="18" charset="0"/>
                <a:cs typeface="Times New Roman" pitchFamily="18" charset="0"/>
              </a:rPr>
              <a:t>       С </a:t>
            </a:r>
            <a:r>
              <a:rPr lang="ru-RU" sz="2800" b="1" dirty="0">
                <a:solidFill>
                  <a:srgbClr val="0070C0"/>
                </a:solidFill>
                <a:latin typeface="Times New Roman" pitchFamily="18" charset="0"/>
                <a:cs typeface="Times New Roman" pitchFamily="18" charset="0"/>
              </a:rPr>
              <a:t>6 месяцев </a:t>
            </a:r>
            <a:r>
              <a:rPr lang="ru-RU" sz="2800" dirty="0">
                <a:latin typeface="Times New Roman" pitchFamily="18" charset="0"/>
                <a:cs typeface="Times New Roman" pitchFamily="18" charset="0"/>
              </a:rPr>
              <a:t>- педагог при общении с ребёнком называет ему имена близких людей, показывает и обозначает словом части тела человека, названия некоторых животных, окружающие предметы и действия с ними, переживаемые ребёнком чувства и эмоции.</a:t>
            </a:r>
          </a:p>
        </p:txBody>
      </p:sp>
    </p:spTree>
    <p:extLst>
      <p:ext uri="{BB962C8B-B14F-4D97-AF65-F5344CB8AC3E}">
        <p14:creationId xmlns:p14="http://schemas.microsoft.com/office/powerpoint/2010/main" val="2623972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304CE1E-07C9-4134-A982-B8151F2808A9}"/>
              </a:ext>
            </a:extLst>
          </p:cNvPr>
          <p:cNvSpPr>
            <a:spLocks noGrp="1"/>
          </p:cNvSpPr>
          <p:nvPr>
            <p:ph type="title"/>
          </p:nvPr>
        </p:nvSpPr>
        <p:spPr/>
        <p:txBody>
          <a:bodyPr>
            <a:normAutofit fontScale="90000"/>
          </a:bodyPr>
          <a:lstStyle/>
          <a:p>
            <a:pPr algn="ctr"/>
            <a:r>
              <a:rPr lang="ru-RU" sz="3100" b="1" kern="0" dirty="0">
                <a:solidFill>
                  <a:srgbClr val="26282F"/>
                </a:solidFill>
                <a:latin typeface="Times New Roman CYR" panose="02020603050405020304" pitchFamily="18" charset="0"/>
                <a:cs typeface="Times New Roman CYR" panose="02020603050405020304" pitchFamily="18" charset="0"/>
              </a:rPr>
              <a:t>Федеральная образовательная программа дошкольного образования</a:t>
            </a:r>
            <a:r>
              <a:rPr lang="ru-RU" b="1" kern="0" dirty="0">
                <a:solidFill>
                  <a:srgbClr val="26282F"/>
                </a:solidFill>
                <a:latin typeface="Times New Roman CYR" panose="02020603050405020304" pitchFamily="18" charset="0"/>
                <a:cs typeface="Times New Roman CYR" panose="02020603050405020304" pitchFamily="18" charset="0"/>
              </a:rPr>
              <a:t/>
            </a:r>
            <a:br>
              <a:rPr lang="ru-RU" b="1" kern="0" dirty="0">
                <a:solidFill>
                  <a:srgbClr val="26282F"/>
                </a:solidFill>
                <a:latin typeface="Times New Roman CYR" panose="02020603050405020304" pitchFamily="18" charset="0"/>
                <a:cs typeface="Times New Roman CYR" panose="02020603050405020304" pitchFamily="18" charset="0"/>
              </a:rPr>
            </a:br>
            <a:endParaRPr lang="ru-RU" dirty="0"/>
          </a:p>
        </p:txBody>
      </p:sp>
      <p:sp>
        <p:nvSpPr>
          <p:cNvPr id="3" name="Объект 2">
            <a:extLst>
              <a:ext uri="{FF2B5EF4-FFF2-40B4-BE49-F238E27FC236}">
                <a16:creationId xmlns:a16="http://schemas.microsoft.com/office/drawing/2014/main" xmlns="" id="{8DD21F9D-371A-4BB7-915D-418CF002A827}"/>
              </a:ext>
            </a:extLst>
          </p:cNvPr>
          <p:cNvSpPr>
            <a:spLocks noGrp="1"/>
          </p:cNvSpPr>
          <p:nvPr>
            <p:ph idx="1"/>
          </p:nvPr>
        </p:nvSpPr>
        <p:spPr>
          <a:xfrm>
            <a:off x="674703" y="1376039"/>
            <a:ext cx="11061576" cy="5024761"/>
          </a:xfrm>
        </p:spPr>
        <p:txBody>
          <a:bodyPr>
            <a:normAutofit fontScale="25000" lnSpcReduction="20000"/>
          </a:bodyPr>
          <a:lstStyle/>
          <a:p>
            <a:pPr marL="0" lvl="0" indent="442913" eaLnBrk="0" fontAlgn="base" hangingPunct="0">
              <a:lnSpc>
                <a:spcPct val="120000"/>
              </a:lnSpc>
              <a:spcBef>
                <a:spcPct val="0"/>
              </a:spcBef>
              <a:spcAft>
                <a:spcPct val="0"/>
              </a:spcAft>
              <a:buNone/>
            </a:pPr>
            <a:r>
              <a:rPr lang="ru-RU" altLang="ru-RU" sz="8000" dirty="0">
                <a:latin typeface="Times New Roman" panose="02020603050405020304" pitchFamily="18" charset="0"/>
                <a:cs typeface="Times New Roman" panose="02020603050405020304" pitchFamily="18" charset="0"/>
                <a:hlinkClick r:id="rId2">
                  <a:extLst>
                    <a:ext uri="{A12FA001-AC4F-418D-AE19-62706E023703}">
                      <ahyp:hlinkClr xmlns="" xmlns:ahyp="http://schemas.microsoft.com/office/drawing/2018/hyperlinkcolor" val="tx"/>
                    </a:ext>
                  </a:extLst>
                </a:hlinkClick>
              </a:rPr>
              <a:t>Приказ Министерства просвещения РФ от 25 ноября 2022 г. N 1028 "Об утверждении федеральной образовательной программы дошкольного образования"</a:t>
            </a:r>
            <a:endParaRPr lang="ru-RU" altLang="ru-RU" sz="8000" b="1" dirty="0">
              <a:latin typeface="Times New Roman" panose="02020603050405020304" pitchFamily="18" charset="0"/>
              <a:cs typeface="Times New Roman" panose="02020603050405020304" pitchFamily="18" charset="0"/>
            </a:endParaRPr>
          </a:p>
          <a:p>
            <a:pPr marL="0" lvl="0" indent="457200" eaLnBrk="0" fontAlgn="base" hangingPunct="0">
              <a:lnSpc>
                <a:spcPct val="120000"/>
              </a:lnSpc>
              <a:spcBef>
                <a:spcPct val="0"/>
              </a:spcBef>
              <a:spcAft>
                <a:spcPct val="0"/>
              </a:spcAft>
              <a:buNone/>
            </a:pPr>
            <a:r>
              <a:rPr lang="ru-RU" altLang="ru-RU" sz="8000" dirty="0">
                <a:latin typeface="Times New Roman" panose="02020603050405020304" pitchFamily="18" charset="0"/>
                <a:ea typeface="Times New Roman" panose="02020603050405020304" pitchFamily="18" charset="0"/>
                <a:cs typeface="Times New Roman" panose="02020603050405020304" pitchFamily="18" charset="0"/>
              </a:rPr>
              <a:t>В соответствии с </a:t>
            </a:r>
            <a:r>
              <a:rPr lang="ru-RU" altLang="ru-RU" sz="8000" dirty="0">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 xmlns:ahyp="http://schemas.microsoft.com/office/drawing/2018/hyperlinkcolor" val="tx"/>
                    </a:ext>
                  </a:extLst>
                </a:hlinkClick>
              </a:rPr>
              <a:t>частью 6</a:t>
            </a:r>
            <a:r>
              <a:rPr lang="ru-RU" altLang="ru-RU" sz="8000" baseline="30000" dirty="0">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 xmlns:ahyp="http://schemas.microsoft.com/office/drawing/2018/hyperlinkcolor" val="tx"/>
                    </a:ext>
                  </a:extLst>
                </a:hlinkClick>
              </a:rPr>
              <a:t> 5</a:t>
            </a:r>
            <a:r>
              <a:rPr lang="ru-RU" altLang="ru-RU" sz="8000" dirty="0">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 xmlns:ahyp="http://schemas.microsoft.com/office/drawing/2018/hyperlinkcolor" val="tx"/>
                    </a:ext>
                  </a:extLst>
                </a:hlinkClick>
              </a:rPr>
              <a:t> статьи 12</a:t>
            </a:r>
            <a:r>
              <a:rPr lang="ru-RU" altLang="ru-RU" sz="8000" dirty="0">
                <a:latin typeface="Times New Roman" panose="02020603050405020304" pitchFamily="18" charset="0"/>
                <a:ea typeface="Times New Roman" panose="02020603050405020304" pitchFamily="18" charset="0"/>
                <a:cs typeface="Times New Roman" panose="02020603050405020304" pitchFamily="18" charset="0"/>
              </a:rPr>
              <a:t> Федерального закона от 29 декабря 2012 г. N 273-ФЗ "Об образовании в Российской Федерации" (Собрание законодательства Российской Федерации, 2012, N 53, ст. 7598; 2022, N 39, ст. 6541), </a:t>
            </a:r>
            <a:r>
              <a:rPr lang="ru-RU" altLang="ru-RU" sz="8000" dirty="0">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 xmlns:ahyp="http://schemas.microsoft.com/office/drawing/2018/hyperlinkcolor" val="tx"/>
                    </a:ext>
                  </a:extLst>
                </a:hlinkClick>
              </a:rPr>
              <a:t>пунктом 1</a:t>
            </a:r>
            <a:r>
              <a:rPr lang="ru-RU" altLang="ru-RU" sz="8000" dirty="0">
                <a:latin typeface="Times New Roman" panose="02020603050405020304" pitchFamily="18" charset="0"/>
                <a:ea typeface="Times New Roman" panose="02020603050405020304" pitchFamily="18" charset="0"/>
                <a:cs typeface="Times New Roman" panose="02020603050405020304" pitchFamily="18" charset="0"/>
              </a:rPr>
              <a:t> и </a:t>
            </a:r>
            <a:r>
              <a:rPr lang="ru-RU" altLang="ru-RU" sz="8000" dirty="0">
                <a:latin typeface="Times New Roman" panose="02020603050405020304" pitchFamily="18" charset="0"/>
                <a:ea typeface="Times New Roman" panose="02020603050405020304" pitchFamily="18" charset="0"/>
                <a:cs typeface="Times New Roman" panose="02020603050405020304" pitchFamily="18" charset="0"/>
                <a:hlinkClick r:id="rId5">
                  <a:extLst>
                    <a:ext uri="{A12FA001-AC4F-418D-AE19-62706E023703}">
                      <ahyp:hlinkClr xmlns="" xmlns:ahyp="http://schemas.microsoft.com/office/drawing/2018/hyperlinkcolor" val="tx"/>
                    </a:ext>
                  </a:extLst>
                </a:hlinkClick>
              </a:rPr>
              <a:t>подпунктом 4.2.6</a:t>
            </a:r>
            <a:r>
              <a:rPr lang="ru-RU" altLang="ru-RU" sz="8000" baseline="30000" dirty="0">
                <a:latin typeface="Times New Roman" panose="02020603050405020304" pitchFamily="18" charset="0"/>
                <a:ea typeface="Times New Roman" panose="02020603050405020304" pitchFamily="18" charset="0"/>
                <a:cs typeface="Times New Roman" panose="02020603050405020304" pitchFamily="18" charset="0"/>
                <a:hlinkClick r:id="rId5">
                  <a:extLst>
                    <a:ext uri="{A12FA001-AC4F-418D-AE19-62706E023703}">
                      <ahyp:hlinkClr xmlns="" xmlns:ahyp="http://schemas.microsoft.com/office/drawing/2018/hyperlinkcolor" val="tx"/>
                    </a:ext>
                  </a:extLst>
                </a:hlinkClick>
              </a:rPr>
              <a:t> 2</a:t>
            </a:r>
            <a:r>
              <a:rPr lang="ru-RU" altLang="ru-RU" sz="8000" dirty="0">
                <a:latin typeface="Times New Roman" panose="02020603050405020304" pitchFamily="18" charset="0"/>
                <a:ea typeface="Times New Roman" panose="02020603050405020304" pitchFamily="18" charset="0"/>
                <a:cs typeface="Times New Roman" panose="02020603050405020304" pitchFamily="18" charset="0"/>
                <a:hlinkClick r:id="rId5">
                  <a:extLst>
                    <a:ext uri="{A12FA001-AC4F-418D-AE19-62706E023703}">
                      <ahyp:hlinkClr xmlns="" xmlns:ahyp="http://schemas.microsoft.com/office/drawing/2018/hyperlinkcolor" val="tx"/>
                    </a:ext>
                  </a:extLst>
                </a:hlinkClick>
              </a:rPr>
              <a:t> пункта 4</a:t>
            </a:r>
            <a:r>
              <a:rPr lang="ru-RU" altLang="ru-RU" sz="8000" dirty="0">
                <a:latin typeface="Times New Roman" panose="02020603050405020304" pitchFamily="18" charset="0"/>
                <a:ea typeface="Times New Roman" panose="02020603050405020304" pitchFamily="18" charset="0"/>
                <a:cs typeface="Times New Roman" panose="02020603050405020304" pitchFamily="18" charset="0"/>
              </a:rPr>
              <a:t> Положения о Министерстве просвещения Российской Федерации, утвержденного </a:t>
            </a:r>
            <a:r>
              <a:rPr lang="ru-RU" altLang="ru-RU" sz="8000" dirty="0">
                <a:latin typeface="Times New Roman" panose="02020603050405020304" pitchFamily="18" charset="0"/>
                <a:ea typeface="Times New Roman" panose="02020603050405020304" pitchFamily="18" charset="0"/>
                <a:cs typeface="Times New Roman" panose="02020603050405020304" pitchFamily="18" charset="0"/>
                <a:hlinkClick r:id="rId6">
                  <a:extLst>
                    <a:ext uri="{A12FA001-AC4F-418D-AE19-62706E023703}">
                      <ahyp:hlinkClr xmlns="" xmlns:ahyp="http://schemas.microsoft.com/office/drawing/2018/hyperlinkcolor" val="tx"/>
                    </a:ext>
                  </a:extLst>
                </a:hlinkClick>
              </a:rPr>
              <a:t>постановлением</a:t>
            </a:r>
            <a:r>
              <a:rPr lang="ru-RU" altLang="ru-RU" sz="8000" dirty="0">
                <a:latin typeface="Times New Roman" panose="02020603050405020304" pitchFamily="18" charset="0"/>
                <a:ea typeface="Times New Roman" panose="02020603050405020304" pitchFamily="18" charset="0"/>
                <a:cs typeface="Times New Roman" panose="02020603050405020304" pitchFamily="18" charset="0"/>
              </a:rPr>
              <a:t> Правительства Российской Федерации от 28 июля 2018 г. N 884 (Собрание законодательства Российской Федерации, 2018, N 32, ст. 5343; 2022, N 46, ст. 8024), приказываю: У</a:t>
            </a:r>
            <a:r>
              <a:rPr lang="ru-RU" altLang="ru-RU" sz="8000" dirty="0" bmk="">
                <a:latin typeface="Times New Roman" panose="02020603050405020304" pitchFamily="18" charset="0"/>
                <a:ea typeface="Times New Roman" panose="02020603050405020304" pitchFamily="18" charset="0"/>
                <a:cs typeface="Times New Roman" panose="02020603050405020304" pitchFamily="18" charset="0"/>
              </a:rPr>
              <a:t>твердить прилагаемую </a:t>
            </a:r>
            <a:r>
              <a:rPr lang="ru-RU" altLang="ru-RU" sz="8000" dirty="0" bmk="">
                <a:latin typeface="Times New Roman" panose="02020603050405020304" pitchFamily="18" charset="0"/>
                <a:ea typeface="Times New Roman" panose="02020603050405020304" pitchFamily="18" charset="0"/>
                <a:cs typeface="Times New Roman" panose="02020603050405020304" pitchFamily="18" charset="0"/>
                <a:hlinkClick r:id="rId7">
                  <a:extLst>
                    <a:ext uri="{A12FA001-AC4F-418D-AE19-62706E023703}">
                      <ahyp:hlinkClr xmlns="" xmlns:ahyp="http://schemas.microsoft.com/office/drawing/2018/hyperlinkcolor" val="tx"/>
                    </a:ext>
                  </a:extLst>
                </a:hlinkClick>
              </a:rPr>
              <a:t>федеральную образовательную программу</a:t>
            </a:r>
            <a:r>
              <a:rPr lang="ru-RU" altLang="ru-RU" sz="8000" dirty="0" bmk="">
                <a:latin typeface="Times New Roman" panose="02020603050405020304" pitchFamily="18" charset="0"/>
                <a:ea typeface="Times New Roman" panose="02020603050405020304" pitchFamily="18" charset="0"/>
                <a:cs typeface="Times New Roman" panose="02020603050405020304" pitchFamily="18" charset="0"/>
              </a:rPr>
              <a:t> дошкольного образования.</a:t>
            </a:r>
            <a:endParaRPr lang="ru-RU" altLang="ru-RU" sz="8000" dirty="0" bmk="">
              <a:latin typeface="Times New Roman" panose="02020603050405020304" pitchFamily="18" charset="0"/>
              <a:cs typeface="Times New Roman" panose="02020603050405020304" pitchFamily="18" charset="0"/>
            </a:endParaRPr>
          </a:p>
          <a:p>
            <a:pPr marL="0" lvl="0" indent="457200" eaLnBrk="0" fontAlgn="base" hangingPunct="0">
              <a:lnSpc>
                <a:spcPct val="120000"/>
              </a:lnSpc>
              <a:spcBef>
                <a:spcPct val="0"/>
              </a:spcBef>
              <a:spcAft>
                <a:spcPct val="0"/>
              </a:spcAft>
              <a:buNone/>
            </a:pPr>
            <a:r>
              <a:rPr lang="ru-RU" altLang="ru-RU" sz="8000" dirty="0" bmk="">
                <a:latin typeface="Times New Roman" panose="02020603050405020304" pitchFamily="18" charset="0"/>
                <a:ea typeface="Times New Roman" panose="02020603050405020304" pitchFamily="18" charset="0"/>
                <a:cs typeface="Times New Roman" panose="02020603050405020304" pitchFamily="18" charset="0"/>
              </a:rPr>
              <a:t>Зарегистрировано в Минюсте РФ 28 декабря 2022 г.</a:t>
            </a:r>
            <a:endParaRPr lang="ru-RU" altLang="ru-RU" sz="8000" dirty="0" bmk="">
              <a:latin typeface="Times New Roman" panose="02020603050405020304" pitchFamily="18" charset="0"/>
              <a:cs typeface="Times New Roman" panose="02020603050405020304" pitchFamily="18" charset="0"/>
            </a:endParaRPr>
          </a:p>
          <a:p>
            <a:pPr marL="0" lvl="0" indent="457200" eaLnBrk="0" fontAlgn="base" hangingPunct="0">
              <a:lnSpc>
                <a:spcPct val="120000"/>
              </a:lnSpc>
              <a:spcBef>
                <a:spcPct val="0"/>
              </a:spcBef>
              <a:spcAft>
                <a:spcPct val="0"/>
              </a:spcAft>
              <a:buNone/>
            </a:pPr>
            <a:r>
              <a:rPr lang="ru-RU" altLang="ru-RU" sz="8000" dirty="0" bmk="">
                <a:latin typeface="Times New Roman" panose="02020603050405020304" pitchFamily="18" charset="0"/>
                <a:ea typeface="Times New Roman" panose="02020603050405020304" pitchFamily="18" charset="0"/>
                <a:cs typeface="Times New Roman" panose="02020603050405020304" pitchFamily="18" charset="0"/>
              </a:rPr>
              <a:t>Регистрационный N 71847</a:t>
            </a:r>
            <a:endParaRPr lang="ru-RU" altLang="ru-RU" sz="8000" dirty="0" bmk="">
              <a:latin typeface="Times New Roman" panose="02020603050405020304" pitchFamily="18" charset="0"/>
              <a:cs typeface="Times New Roman" panose="02020603050405020304" pitchFamily="18" charset="0"/>
            </a:endParaRPr>
          </a:p>
          <a:p>
            <a:pPr marL="0" lvl="0" indent="442913" eaLnBrk="0" fontAlgn="base" hangingPunct="0">
              <a:lnSpc>
                <a:spcPct val="120000"/>
              </a:lnSpc>
              <a:spcBef>
                <a:spcPct val="0"/>
              </a:spcBef>
              <a:spcAft>
                <a:spcPct val="0"/>
              </a:spcAft>
              <a:buNone/>
            </a:pPr>
            <a:endParaRPr lang="ru-RU" altLang="ru-RU" sz="8000" b="1" dirty="0" bmk="">
              <a:latin typeface="Times New Roman" panose="02020603050405020304" pitchFamily="18" charset="0"/>
              <a:ea typeface="Times New Roman" panose="02020603050405020304" pitchFamily="18" charset="0"/>
              <a:cs typeface="Times New Roman" panose="02020603050405020304" pitchFamily="18" charset="0"/>
            </a:endParaRPr>
          </a:p>
          <a:p>
            <a:pPr marL="0" lvl="0" indent="442913" eaLnBrk="0" fontAlgn="base" hangingPunct="0">
              <a:lnSpc>
                <a:spcPct val="120000"/>
              </a:lnSpc>
              <a:spcBef>
                <a:spcPct val="0"/>
              </a:spcBef>
              <a:spcAft>
                <a:spcPct val="0"/>
              </a:spcAft>
              <a:buNone/>
            </a:pPr>
            <a:r>
              <a:rPr lang="ru-RU" altLang="ru-RU" sz="8000" b="1" dirty="0" bmk="">
                <a:latin typeface="Times New Roman" panose="02020603050405020304" pitchFamily="18" charset="0"/>
                <a:ea typeface="Times New Roman" panose="02020603050405020304" pitchFamily="18" charset="0"/>
                <a:cs typeface="Times New Roman" panose="02020603050405020304" pitchFamily="18" charset="0"/>
              </a:rPr>
              <a:t>УТВЕРЖДЕНА</a:t>
            </a:r>
            <a:br>
              <a:rPr lang="ru-RU" altLang="ru-RU" sz="8000" b="1" dirty="0" bmk="">
                <a:latin typeface="Times New Roman" panose="02020603050405020304" pitchFamily="18" charset="0"/>
                <a:ea typeface="Times New Roman" panose="02020603050405020304" pitchFamily="18" charset="0"/>
                <a:cs typeface="Times New Roman" panose="02020603050405020304" pitchFamily="18" charset="0"/>
              </a:rPr>
            </a:br>
            <a:r>
              <a:rPr lang="ru-RU" altLang="ru-RU" sz="8000" dirty="0" bmk="sub_1000">
                <a:latin typeface="Times New Roman" panose="02020603050405020304" pitchFamily="18" charset="0"/>
                <a:ea typeface="Times New Roman" panose="02020603050405020304" pitchFamily="18" charset="0"/>
                <a:cs typeface="Times New Roman" panose="02020603050405020304" pitchFamily="18" charset="0"/>
                <a:hlinkClick r:id="rId8">
                  <a:extLst>
                    <a:ext uri="{A12FA001-AC4F-418D-AE19-62706E023703}">
                      <ahyp:hlinkClr xmlns="" xmlns:ahyp="http://schemas.microsoft.com/office/drawing/2018/hyperlinkcolor" val="tx"/>
                    </a:ext>
                  </a:extLst>
                </a:hlinkClick>
              </a:rPr>
              <a:t>приказом</a:t>
            </a:r>
            <a:r>
              <a:rPr lang="ru-RU" altLang="ru-RU" sz="8000" b="1" dirty="0" bmk="sub_1000">
                <a:latin typeface="Times New Roman" panose="02020603050405020304" pitchFamily="18" charset="0"/>
                <a:ea typeface="Times New Roman" panose="02020603050405020304" pitchFamily="18" charset="0"/>
                <a:cs typeface="Times New Roman" panose="02020603050405020304" pitchFamily="18" charset="0"/>
              </a:rPr>
              <a:t> Министерства просвещения  Российской Федерации от 25 ноября 2022 г. N 1028</a:t>
            </a:r>
          </a:p>
          <a:p>
            <a:pPr marL="0" lvl="0" indent="457200" eaLnBrk="0" fontAlgn="base" hangingPunct="0">
              <a:lnSpc>
                <a:spcPct val="120000"/>
              </a:lnSpc>
              <a:spcBef>
                <a:spcPct val="0"/>
              </a:spcBef>
              <a:spcAft>
                <a:spcPct val="0"/>
              </a:spcAft>
              <a:buNone/>
            </a:pPr>
            <a:r>
              <a:rPr lang="ru-RU" altLang="ru-RU" sz="8000" dirty="0">
                <a:latin typeface="Times New Roman" panose="02020603050405020304" pitchFamily="18" charset="0"/>
                <a:cs typeface="Times New Roman" panose="02020603050405020304" pitchFamily="18" charset="0"/>
              </a:rPr>
              <a:t> </a:t>
            </a:r>
          </a:p>
          <a:p>
            <a:pPr marL="0" lvl="0" indent="457200" algn="r" eaLnBrk="0" fontAlgn="base" hangingPunct="0">
              <a:lnSpc>
                <a:spcPct val="120000"/>
              </a:lnSpc>
              <a:spcBef>
                <a:spcPct val="0"/>
              </a:spcBef>
              <a:spcAft>
                <a:spcPct val="0"/>
              </a:spcAft>
              <a:buNone/>
            </a:pPr>
            <a:r>
              <a:rPr lang="ru-RU" altLang="ru-RU" sz="8000" dirty="0">
                <a:latin typeface="Times New Roman" panose="02020603050405020304" pitchFamily="18" charset="0"/>
                <a:cs typeface="Times New Roman" panose="02020603050405020304" pitchFamily="18" charset="0"/>
              </a:rPr>
              <a:t>Сергей Кравцов</a:t>
            </a:r>
          </a:p>
          <a:p>
            <a:endParaRPr lang="ru-RU" dirty="0"/>
          </a:p>
        </p:txBody>
      </p:sp>
      <p:sp>
        <p:nvSpPr>
          <p:cNvPr id="4" name="Скругленный прямоугольник 48">
            <a:extLst>
              <a:ext uri="{FF2B5EF4-FFF2-40B4-BE49-F238E27FC236}">
                <a16:creationId xmlns:a16="http://schemas.microsoft.com/office/drawing/2014/main" xmlns="" id="{69E18D3D-4E3A-4D76-96D4-992467F0F980}"/>
              </a:ext>
            </a:extLst>
          </p:cNvPr>
          <p:cNvSpPr/>
          <p:nvPr/>
        </p:nvSpPr>
        <p:spPr>
          <a:xfrm>
            <a:off x="514848" y="294811"/>
            <a:ext cx="10600264" cy="957093"/>
          </a:xfrm>
          <a:prstGeom prst="roundRect">
            <a:avLst/>
          </a:prstGeom>
          <a:noFill/>
          <a:ln w="1905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566824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400" y="177800"/>
            <a:ext cx="11671300" cy="3785652"/>
          </a:xfrm>
          <a:prstGeom prst="rect">
            <a:avLst/>
          </a:prstGeom>
        </p:spPr>
        <p:txBody>
          <a:bodyPr wrap="square">
            <a:spAutoFit/>
          </a:bodyPr>
          <a:lstStyle/>
          <a:p>
            <a:pPr algn="just"/>
            <a:r>
              <a:rPr lang="ru-RU" sz="2400" b="1" dirty="0">
                <a:solidFill>
                  <a:srgbClr val="FF0000"/>
                </a:solidFill>
              </a:rPr>
              <a:t>18.2. От 1 года до 2 лет.</a:t>
            </a:r>
          </a:p>
          <a:p>
            <a:pPr algn="just"/>
            <a:r>
              <a:rPr lang="ru-RU" sz="2400" dirty="0"/>
              <a:t>18.2.1. </a:t>
            </a:r>
            <a:r>
              <a:rPr lang="ru-RU" sz="2400" dirty="0">
                <a:solidFill>
                  <a:srgbClr val="FF0000"/>
                </a:solidFill>
              </a:rPr>
              <a:t>В области социально-коммуникативного развития </a:t>
            </a:r>
            <a:r>
              <a:rPr lang="ru-RU" sz="2400" dirty="0"/>
              <a:t>основными задачами образовательной деятельности являются:</a:t>
            </a:r>
          </a:p>
          <a:p>
            <a:pPr marL="342900" indent="-342900" algn="just">
              <a:buFont typeface="Wingdings" pitchFamily="2" charset="2"/>
              <a:buChar char="v"/>
            </a:pPr>
            <a:r>
              <a:rPr lang="ru-RU" sz="2400" dirty="0"/>
              <a:t>создавать условия для благоприятной адаптации ребёнка к ДОО;</a:t>
            </a:r>
          </a:p>
          <a:p>
            <a:pPr marL="342900" indent="-342900" algn="just">
              <a:buFont typeface="Wingdings" pitchFamily="2" charset="2"/>
              <a:buChar char="v"/>
            </a:pPr>
            <a:r>
              <a:rPr lang="ru-RU" sz="2400" dirty="0"/>
              <a:t>поддерживать пока еще непродолжительные контакты со сверстниками, интерес к сверстнику;</a:t>
            </a:r>
          </a:p>
          <a:p>
            <a:pPr marL="342900" indent="-342900" algn="just">
              <a:buFont typeface="Wingdings" pitchFamily="2" charset="2"/>
              <a:buChar char="v"/>
            </a:pPr>
            <a:r>
              <a:rPr lang="ru-RU" sz="2400" dirty="0"/>
              <a:t>формировать элементарные представления: о себе, близких людях, ближайшем предметном окружении;</a:t>
            </a:r>
          </a:p>
          <a:p>
            <a:pPr marL="342900" indent="-342900" algn="just">
              <a:buFont typeface="Wingdings" pitchFamily="2" charset="2"/>
              <a:buChar char="v"/>
            </a:pPr>
            <a:r>
              <a:rPr lang="ru-RU" sz="2400" dirty="0"/>
              <a:t>создавать условия для получения опыта применения правил социального </a:t>
            </a:r>
            <a:r>
              <a:rPr lang="ru-RU" sz="2400" dirty="0" smtClean="0"/>
              <a:t>взаимодействия.</a:t>
            </a:r>
            <a:endParaRPr lang="ru-RU" sz="2400" dirty="0"/>
          </a:p>
        </p:txBody>
      </p:sp>
    </p:spTree>
    <p:extLst>
      <p:ext uri="{BB962C8B-B14F-4D97-AF65-F5344CB8AC3E}">
        <p14:creationId xmlns:p14="http://schemas.microsoft.com/office/powerpoint/2010/main" val="2496994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400" y="0"/>
            <a:ext cx="12192000" cy="5324535"/>
          </a:xfrm>
          <a:prstGeom prst="rect">
            <a:avLst/>
          </a:prstGeom>
        </p:spPr>
        <p:txBody>
          <a:bodyPr wrap="square">
            <a:spAutoFit/>
          </a:bodyPr>
          <a:lstStyle/>
          <a:p>
            <a:r>
              <a:rPr lang="ru-RU" sz="2000" dirty="0">
                <a:solidFill>
                  <a:srgbClr val="FF0000"/>
                </a:solidFill>
                <a:latin typeface="Times New Roman" pitchFamily="18" charset="0"/>
                <a:cs typeface="Times New Roman" pitchFamily="18" charset="0"/>
              </a:rPr>
              <a:t>18.2.2. Содержание образовательной деятельности.</a:t>
            </a:r>
          </a:p>
          <a:p>
            <a:pPr indent="457200"/>
            <a:r>
              <a:rPr lang="ru-RU" sz="2000" dirty="0">
                <a:latin typeface="Times New Roman" pitchFamily="18" charset="0"/>
                <a:cs typeface="Times New Roman" pitchFamily="18" charset="0"/>
              </a:rPr>
              <a:t>Для благоприятной адаптации к ДОО педагог обеспечивает эмоциональный комфорт детей в группе; побуждает детей к действиям с предметами и игрушками, поддерживает потребность в доброжелательном внимании, заботе, положительных отзывах и похвалы со стороны взрослых. Использует разнообразные телесные контакты (прикосновения), жесты, мимику.</a:t>
            </a:r>
          </a:p>
          <a:p>
            <a:pPr indent="457200"/>
            <a:r>
              <a:rPr lang="ru-RU" sz="2000" dirty="0">
                <a:latin typeface="Times New Roman" pitchFamily="18" charset="0"/>
                <a:cs typeface="Times New Roman" pitchFamily="18" charset="0"/>
              </a:rPr>
              <a:t>Педагог поощряет проявление ребёнком инициативы в общении со взрослыми и сверстниками; хвалит ребёнка, вызывая радость, поддерживает активность ребёнка, улучшая его отношение к взрослому, усиливая доверие к нему.</a:t>
            </a:r>
          </a:p>
          <a:p>
            <a:pPr indent="457200"/>
            <a:r>
              <a:rPr lang="ru-RU" sz="2000" dirty="0">
                <a:latin typeface="Times New Roman" pitchFamily="18" charset="0"/>
                <a:cs typeface="Times New Roman" pitchFamily="18" charset="0"/>
              </a:rPr>
              <a:t>Педагог включает детей в игровые ситуации, вспоминая любимые сказки, стихотворения и тому подобное, поощряет проявление у ребёнка интереса к себе, желание участвовать в совместной деятельности, игре, развлечении.</a:t>
            </a:r>
          </a:p>
          <a:p>
            <a:pPr indent="457200"/>
            <a:r>
              <a:rPr lang="ru-RU" sz="2000" dirty="0">
                <a:latin typeface="Times New Roman" pitchFamily="18" charset="0"/>
                <a:cs typeface="Times New Roman" pitchFamily="18" charset="0"/>
              </a:rPr>
              <a:t>Педагог в беседе и различных формах совместной деятельности формирует элементарные представления ребёнка о себе, своем имени, внешнем виде, половой принадлежности (мальчик, девочка) по внешним признакам (одежда, прическа); о близких людях; о ближайшем предметном окружении.</a:t>
            </a:r>
          </a:p>
          <a:p>
            <a:pPr indent="457200"/>
            <a:r>
              <a:rPr lang="ru-RU" sz="2000" dirty="0">
                <a:latin typeface="Times New Roman" pitchFamily="18" charset="0"/>
                <a:cs typeface="Times New Roman" pitchFamily="18" charset="0"/>
              </a:rPr>
              <a:t>Педагог создает условия для получения ребёнком первичного опыта социального взаимодействия (что можно делать, чего делать нельзя; здороваться, отвечать на приветствие взрослого, благодарить; выполнять просьбу педагога).</a:t>
            </a:r>
          </a:p>
        </p:txBody>
      </p:sp>
    </p:spTree>
    <p:extLst>
      <p:ext uri="{BB962C8B-B14F-4D97-AF65-F5344CB8AC3E}">
        <p14:creationId xmlns:p14="http://schemas.microsoft.com/office/powerpoint/2010/main" val="2034439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5262979"/>
          </a:xfrm>
          <a:prstGeom prst="rect">
            <a:avLst/>
          </a:prstGeom>
        </p:spPr>
        <p:txBody>
          <a:bodyPr wrap="square">
            <a:spAutoFit/>
          </a:bodyPr>
          <a:lstStyle/>
          <a:p>
            <a:pPr algn="just"/>
            <a:r>
              <a:rPr lang="ru-RU" sz="2400" b="1" dirty="0">
                <a:solidFill>
                  <a:srgbClr val="FF0000"/>
                </a:solidFill>
                <a:latin typeface="Times New Roman" pitchFamily="18" charset="0"/>
                <a:cs typeface="Times New Roman" pitchFamily="18" charset="0"/>
              </a:rPr>
              <a:t>18.3. От 2 лет до 3 лет.</a:t>
            </a:r>
          </a:p>
          <a:p>
            <a:pPr algn="just"/>
            <a:r>
              <a:rPr lang="ru-RU" sz="2400" dirty="0">
                <a:latin typeface="Times New Roman" pitchFamily="18" charset="0"/>
                <a:cs typeface="Times New Roman" pitchFamily="18" charset="0"/>
              </a:rPr>
              <a:t>18.3.1. В области социально-коммуникативного развития основными задачами образовательной деятельности являются:</a:t>
            </a:r>
          </a:p>
          <a:p>
            <a:pPr marL="342900" indent="-342900" algn="just">
              <a:buFont typeface="Wingdings" pitchFamily="2" charset="2"/>
              <a:buChar char="v"/>
            </a:pPr>
            <a:r>
              <a:rPr lang="ru-RU" sz="2400" dirty="0">
                <a:latin typeface="Times New Roman" pitchFamily="18" charset="0"/>
                <a:cs typeface="Times New Roman" pitchFamily="18" charset="0"/>
              </a:rPr>
              <a:t>поддерживать эмоционально-положительное состояние детей в период адаптации к ДОО;</a:t>
            </a:r>
          </a:p>
          <a:p>
            <a:pPr marL="342900" indent="-342900" algn="just">
              <a:buFont typeface="Wingdings" pitchFamily="2" charset="2"/>
              <a:buChar char="v"/>
            </a:pPr>
            <a:r>
              <a:rPr lang="ru-RU" sz="2400" dirty="0">
                <a:latin typeface="Times New Roman" pitchFamily="18" charset="0"/>
                <a:cs typeface="Times New Roman" pitchFamily="18" charset="0"/>
              </a:rPr>
              <a:t>развивать игровой опыт ребёнка, помогая детям отражать в игре представления об окружающей действительности;</a:t>
            </a:r>
          </a:p>
          <a:p>
            <a:pPr marL="342900" indent="-342900" algn="just">
              <a:buFont typeface="Wingdings" pitchFamily="2" charset="2"/>
              <a:buChar char="v"/>
            </a:pPr>
            <a:r>
              <a:rPr lang="ru-RU" sz="2400" dirty="0">
                <a:latin typeface="Times New Roman" pitchFamily="18" charset="0"/>
                <a:cs typeface="Times New Roman" pitchFamily="18" charset="0"/>
              </a:rPr>
              <a:t>поддерживать доброжелательные взаимоотношения детей, развивать эмоциональную отзывчивость в ходе привлечения к конкретным действиям помощи, заботы, участия;</a:t>
            </a:r>
          </a:p>
          <a:p>
            <a:pPr marL="342900" indent="-342900" algn="just">
              <a:buFont typeface="Wingdings" pitchFamily="2" charset="2"/>
              <a:buChar char="v"/>
            </a:pPr>
            <a:r>
              <a:rPr lang="ru-RU" sz="2400" dirty="0">
                <a:latin typeface="Times New Roman" pitchFamily="18" charset="0"/>
                <a:cs typeface="Times New Roman" pitchFamily="18" charset="0"/>
              </a:rPr>
              <a:t>формировать элементарные представления о людях (взрослые, дети), их внешнем виде, действиях, одежде, о некоторых ярко выраженных эмоциональных состояниях (радость, грусть), о семье и ДОО;</a:t>
            </a:r>
          </a:p>
          <a:p>
            <a:pPr marL="342900" indent="-342900" algn="just">
              <a:buFont typeface="Wingdings" pitchFamily="2" charset="2"/>
              <a:buChar char="v"/>
            </a:pPr>
            <a:r>
              <a:rPr lang="ru-RU" sz="2400" dirty="0">
                <a:latin typeface="Times New Roman" pitchFamily="18" charset="0"/>
                <a:cs typeface="Times New Roman" pitchFamily="18" charset="0"/>
              </a:rPr>
              <a:t>формировать первичные представления ребёнка о себе, о своем возрасте, поле, о родителях (законных представителях) и близких членах семьи.</a:t>
            </a:r>
          </a:p>
        </p:txBody>
      </p:sp>
    </p:spTree>
    <p:extLst>
      <p:ext uri="{BB962C8B-B14F-4D97-AF65-F5344CB8AC3E}">
        <p14:creationId xmlns:p14="http://schemas.microsoft.com/office/powerpoint/2010/main" val="24820237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700" y="0"/>
            <a:ext cx="12192000" cy="6247864"/>
          </a:xfrm>
          <a:prstGeom prst="rect">
            <a:avLst/>
          </a:prstGeom>
        </p:spPr>
        <p:txBody>
          <a:bodyPr wrap="square">
            <a:spAutoFit/>
          </a:bodyPr>
          <a:lstStyle/>
          <a:p>
            <a:r>
              <a:rPr lang="ru-RU" sz="2000" b="1" dirty="0">
                <a:solidFill>
                  <a:srgbClr val="FF0000"/>
                </a:solidFill>
                <a:latin typeface="Times New Roman" pitchFamily="18" charset="0"/>
                <a:cs typeface="Times New Roman" pitchFamily="18" charset="0"/>
              </a:rPr>
              <a:t>18.3.2. Содержание образовательной деятельности.</a:t>
            </a:r>
          </a:p>
          <a:p>
            <a:pPr marL="342900" indent="-342900" algn="just">
              <a:buFont typeface="Wingdings" pitchFamily="2" charset="2"/>
              <a:buChar char="v"/>
            </a:pPr>
            <a:r>
              <a:rPr lang="ru-RU" sz="2000" dirty="0">
                <a:latin typeface="Times New Roman" pitchFamily="18" charset="0"/>
                <a:cs typeface="Times New Roman" pitchFamily="18" charset="0"/>
              </a:rPr>
              <a:t>Педагог поддерживает желание детей познакомиться со сверстником, узнать его имя, используя приемы поощрения и одобрения. Оказывает помощь детям в определении особенностей внешнего вида мальчиков и девочек, их одежды, причесок, предпочитаемых игрушек, задает детям вопросы уточняющего или проблемного характера, объясняет отличительные признаки взрослых и детей, используя наглядный материал и повседневные жизненные ситуации. Показывает и называет ребёнку основные части тела и лица человека, его действия. Поддерживает желание ребёнка называть и различать основные действия взрослых.</a:t>
            </a:r>
          </a:p>
          <a:p>
            <a:pPr marL="342900" indent="-342900" algn="just">
              <a:buFont typeface="Wingdings" pitchFamily="2" charset="2"/>
              <a:buChar char="v"/>
            </a:pPr>
            <a:r>
              <a:rPr lang="ru-RU" sz="2000" dirty="0">
                <a:latin typeface="Times New Roman" pitchFamily="18" charset="0"/>
                <a:cs typeface="Times New Roman" pitchFamily="18" charset="0"/>
              </a:rPr>
              <a:t>Педагог знакомит детей с основными эмоциями и чувствами человека, обозначает их словом, демонстрирует их проявление мимикой, жестами, интонацией голоса. Предлагает детям повторить слова, обозначающие эмоциональное состояние человека, предлагает детям задания, помогающие закрепить представление об эмоциях, в том числе их узнавание на картинках.</a:t>
            </a:r>
          </a:p>
          <a:p>
            <a:pPr marL="342900" indent="-342900" algn="just">
              <a:buFont typeface="Wingdings" pitchFamily="2" charset="2"/>
              <a:buChar char="v"/>
            </a:pPr>
            <a:r>
              <a:rPr lang="ru-RU" sz="2000" dirty="0">
                <a:latin typeface="Times New Roman" pitchFamily="18" charset="0"/>
                <a:cs typeface="Times New Roman" pitchFamily="18" charset="0"/>
              </a:rPr>
              <a:t>Педагог рассматривает вместе с детьми картинки с изображением семьи: детей, родителей (законных представителей). Поощряет стремление детей узнавать членов семьи, называть их, рассказывает детям о том, как члены семьи могут заботиться друг о друге.</a:t>
            </a:r>
          </a:p>
          <a:p>
            <a:pPr marL="342900" indent="-342900" algn="just">
              <a:buFont typeface="Wingdings" pitchFamily="2" charset="2"/>
              <a:buChar char="v"/>
            </a:pPr>
            <a:r>
              <a:rPr lang="ru-RU" sz="2000" dirty="0">
                <a:latin typeface="Times New Roman" pitchFamily="18" charset="0"/>
                <a:cs typeface="Times New Roman" pitchFamily="18" charset="0"/>
              </a:rPr>
              <a:t>Педагог поддерживает желание детей познавать пространство своей группы, узнавать вход в группу, её расположение на этаже, педагогов, которые работают с детьми. Рассматривает с детьми пространство группы, назначение каждого помещения, его наполнение, помогает детям ориентироваться в пространстве группы</a:t>
            </a:r>
            <a:r>
              <a:rPr lang="ru-RU" sz="2000" dirty="0" smtClean="0">
                <a:latin typeface="Times New Roman" pitchFamily="18" charset="0"/>
                <a:cs typeface="Times New Roman" pitchFamily="18" charset="0"/>
              </a:rPr>
              <a:t>.</a:t>
            </a:r>
          </a:p>
          <a:p>
            <a:pPr algn="just"/>
            <a:r>
              <a:rPr lang="ru-RU" sz="2000" dirty="0" smtClean="0">
                <a:latin typeface="Times New Roman" pitchFamily="18" charset="0"/>
                <a:cs typeface="Times New Roman" pitchFamily="18" charset="0"/>
              </a:rPr>
              <a:t>   </a:t>
            </a:r>
            <a:r>
              <a:rPr lang="ru-RU" sz="2000" dirty="0" smtClean="0">
                <a:solidFill>
                  <a:srgbClr val="FF0000"/>
                </a:solidFill>
                <a:latin typeface="Times New Roman" pitchFamily="18" charset="0"/>
                <a:cs typeface="Times New Roman" pitchFamily="18" charset="0"/>
              </a:rPr>
              <a:t>Продолжение следует</a:t>
            </a:r>
            <a:endParaRPr lang="ru-RU" sz="20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270263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5109091"/>
          </a:xfrm>
          <a:prstGeom prst="rect">
            <a:avLst/>
          </a:prstGeom>
        </p:spPr>
        <p:txBody>
          <a:bodyPr wrap="square">
            <a:spAutoFit/>
          </a:bodyPr>
          <a:lstStyle/>
          <a:p>
            <a:pPr algn="just"/>
            <a:r>
              <a:rPr lang="ru-RU" sz="2200" dirty="0">
                <a:latin typeface="Times New Roman" pitchFamily="18" charset="0"/>
                <a:cs typeface="Times New Roman" pitchFamily="18" charset="0"/>
              </a:rPr>
              <a:t>Педагог поддерживает стремление детей выполнять элементарные правила поведения ("можно", "нельзя"). Личным показом демонстрирует правила общения: здоровается, прощается, говорит "спасибо", "пожалуйста", напоминает детям о важности использования данных слов в процессе общения со взрослыми и сверстниками, поощряет инициативу и самостоятельность ребёнка при использовании "вежливых слов".</a:t>
            </a:r>
          </a:p>
          <a:p>
            <a:pPr algn="just"/>
            <a:r>
              <a:rPr lang="ru-RU" sz="2200" dirty="0">
                <a:latin typeface="Times New Roman" pitchFamily="18" charset="0"/>
                <a:cs typeface="Times New Roman" pitchFamily="18" charset="0"/>
              </a:rPr>
              <a:t>Педагог использует приемы общения, позволяющие детям проявлять внимание к его словам и указаниям, поддерживает желание ребёнка выполнять указания взрослого, действовать по его примеру и показу.</a:t>
            </a:r>
          </a:p>
          <a:p>
            <a:pPr algn="just"/>
            <a:r>
              <a:rPr lang="ru-RU" sz="2200" dirty="0">
                <a:latin typeface="Times New Roman" pitchFamily="18" charset="0"/>
                <a:cs typeface="Times New Roman" pitchFamily="18" charset="0"/>
              </a:rPr>
              <a:t>Педагог организует детей на участие в подвижных, музыкальных, сюжетных и хороводных играх, поощряет их активность и инициативность в ходе участия в играх.</a:t>
            </a:r>
          </a:p>
          <a:p>
            <a:pPr algn="just"/>
            <a:r>
              <a:rPr lang="ru-RU" sz="2200" dirty="0">
                <a:latin typeface="Times New Roman" pitchFamily="18" charset="0"/>
                <a:cs typeface="Times New Roman" pitchFamily="18" charset="0"/>
              </a:rPr>
              <a:t>Педагог формирует представление детей о простых предметах своей одежды, обозначает словами каждый предмет одежды, рассказывает детям о назначении предметов одежды, способах их использования (надевание колготок, футболок и тому подобное).</a:t>
            </a:r>
          </a:p>
          <a:p>
            <a:pPr algn="just"/>
            <a:r>
              <a:rPr lang="ru-RU" sz="2200" dirty="0">
                <a:latin typeface="Times New Roman" pitchFamily="18" charset="0"/>
                <a:cs typeface="Times New Roman" pitchFamily="18" charset="0"/>
              </a:rPr>
              <a:t> </a:t>
            </a:r>
          </a:p>
          <a:p>
            <a:r>
              <a:rPr lang="ru-RU" dirty="0"/>
              <a:t> </a:t>
            </a:r>
          </a:p>
        </p:txBody>
      </p:sp>
    </p:spTree>
    <p:extLst>
      <p:ext uri="{BB962C8B-B14F-4D97-AF65-F5344CB8AC3E}">
        <p14:creationId xmlns:p14="http://schemas.microsoft.com/office/powerpoint/2010/main" val="18454482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900" y="127001"/>
            <a:ext cx="12001500" cy="4154984"/>
          </a:xfrm>
          <a:prstGeom prst="rect">
            <a:avLst/>
          </a:prstGeom>
        </p:spPr>
        <p:txBody>
          <a:bodyPr wrap="square">
            <a:spAutoFit/>
          </a:bodyPr>
          <a:lstStyle/>
          <a:p>
            <a:r>
              <a:rPr lang="ru-RU" sz="2400" b="1" dirty="0">
                <a:solidFill>
                  <a:srgbClr val="FF0000"/>
                </a:solidFill>
                <a:latin typeface="Times New Roman" pitchFamily="18" charset="0"/>
                <a:cs typeface="Times New Roman" pitchFamily="18" charset="0"/>
              </a:rPr>
              <a:t>19. Познавательное развитие.</a:t>
            </a:r>
            <a:endParaRPr lang="ru-RU" sz="2400" dirty="0">
              <a:solidFill>
                <a:srgbClr val="FF0000"/>
              </a:solidFill>
              <a:latin typeface="Times New Roman" pitchFamily="18" charset="0"/>
              <a:cs typeface="Times New Roman" pitchFamily="18" charset="0"/>
            </a:endParaRPr>
          </a:p>
          <a:p>
            <a:r>
              <a:rPr lang="ru-RU" sz="2400" dirty="0">
                <a:latin typeface="Times New Roman" pitchFamily="18" charset="0"/>
                <a:cs typeface="Times New Roman" pitchFamily="18" charset="0"/>
              </a:rPr>
              <a:t>19.1. От 2 месяцев до 1 года.</a:t>
            </a:r>
          </a:p>
          <a:p>
            <a:r>
              <a:rPr lang="ru-RU" sz="2400" dirty="0">
                <a:latin typeface="Times New Roman" pitchFamily="18" charset="0"/>
                <a:cs typeface="Times New Roman" pitchFamily="18" charset="0"/>
              </a:rPr>
              <a:t>19.1.1. В области познавательного развития основными задачами образовательной деятельности являются:</a:t>
            </a:r>
          </a:p>
          <a:p>
            <a:pPr marL="342900" indent="-342900">
              <a:buFont typeface="Wingdings" pitchFamily="2" charset="2"/>
              <a:buChar char="v"/>
            </a:pPr>
            <a:r>
              <a:rPr lang="ru-RU" sz="2400" dirty="0" smtClean="0">
                <a:latin typeface="Times New Roman" pitchFamily="18" charset="0"/>
                <a:cs typeface="Times New Roman" pitchFamily="18" charset="0"/>
              </a:rPr>
              <a:t>развивать </a:t>
            </a:r>
            <a:r>
              <a:rPr lang="ru-RU" sz="2400" dirty="0">
                <a:latin typeface="Times New Roman" pitchFamily="18" charset="0"/>
                <a:cs typeface="Times New Roman" pitchFamily="18" charset="0"/>
              </a:rPr>
              <a:t>интерес детей к окружающим предметам и действиям с ними;</a:t>
            </a:r>
          </a:p>
          <a:p>
            <a:pPr marL="342900" indent="-342900">
              <a:buFont typeface="Wingdings" pitchFamily="2" charset="2"/>
              <a:buChar char="v"/>
            </a:pPr>
            <a:r>
              <a:rPr lang="ru-RU" sz="2400" dirty="0" smtClean="0">
                <a:latin typeface="Times New Roman" pitchFamily="18" charset="0"/>
                <a:cs typeface="Times New Roman" pitchFamily="18" charset="0"/>
              </a:rPr>
              <a:t>вовлекать </a:t>
            </a:r>
            <a:r>
              <a:rPr lang="ru-RU" sz="2400" dirty="0">
                <a:latin typeface="Times New Roman" pitchFamily="18" charset="0"/>
                <a:cs typeface="Times New Roman" pitchFamily="18" charset="0"/>
              </a:rPr>
              <a:t>ребёнка в действия с предметами и игрушками, развивать способы действий с ними;</a:t>
            </a:r>
          </a:p>
          <a:p>
            <a:pPr marL="342900" indent="-342900">
              <a:buFont typeface="Wingdings" pitchFamily="2" charset="2"/>
              <a:buChar char="v"/>
            </a:pPr>
            <a:r>
              <a:rPr lang="ru-RU" sz="2400" dirty="0" smtClean="0">
                <a:latin typeface="Times New Roman" pitchFamily="18" charset="0"/>
                <a:cs typeface="Times New Roman" pitchFamily="18" charset="0"/>
              </a:rPr>
              <a:t>развивать </a:t>
            </a:r>
            <a:r>
              <a:rPr lang="ru-RU" sz="2400" dirty="0">
                <a:latin typeface="Times New Roman" pitchFamily="18" charset="0"/>
                <a:cs typeface="Times New Roman" pitchFamily="18" charset="0"/>
              </a:rPr>
              <a:t>способности детей ориентироваться в знакомой обстановке, поддерживать эмоциональный контакт в общении со взрослым;</a:t>
            </a:r>
          </a:p>
          <a:p>
            <a:pPr marL="342900" indent="-342900">
              <a:buFont typeface="Wingdings" pitchFamily="2" charset="2"/>
              <a:buChar char="v"/>
            </a:pPr>
            <a:r>
              <a:rPr lang="ru-RU" sz="2400" dirty="0" smtClean="0">
                <a:latin typeface="Times New Roman" pitchFamily="18" charset="0"/>
                <a:cs typeface="Times New Roman" pitchFamily="18" charset="0"/>
              </a:rPr>
              <a:t>вызывать </a:t>
            </a:r>
            <a:r>
              <a:rPr lang="ru-RU" sz="2400" dirty="0">
                <a:latin typeface="Times New Roman" pitchFamily="18" charset="0"/>
                <a:cs typeface="Times New Roman" pitchFamily="18" charset="0"/>
              </a:rPr>
              <a:t>интерес к объектам живой и неживой природы в процессе взаимодействия с ними, узнавать их.</a:t>
            </a:r>
          </a:p>
        </p:txBody>
      </p:sp>
    </p:spTree>
    <p:extLst>
      <p:ext uri="{BB962C8B-B14F-4D97-AF65-F5344CB8AC3E}">
        <p14:creationId xmlns:p14="http://schemas.microsoft.com/office/powerpoint/2010/main" val="37475321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100" y="0"/>
            <a:ext cx="12192000" cy="5909310"/>
          </a:xfrm>
          <a:prstGeom prst="rect">
            <a:avLst/>
          </a:prstGeom>
        </p:spPr>
        <p:txBody>
          <a:bodyPr wrap="square">
            <a:spAutoFit/>
          </a:bodyPr>
          <a:lstStyle/>
          <a:p>
            <a:r>
              <a:rPr lang="ru-RU" b="1" dirty="0">
                <a:solidFill>
                  <a:srgbClr val="FF0000"/>
                </a:solidFill>
              </a:rPr>
              <a:t>19.1.2. Содержание образовательной деятельности</a:t>
            </a:r>
            <a:r>
              <a:rPr lang="ru-RU" dirty="0"/>
              <a:t>.</a:t>
            </a:r>
          </a:p>
          <a:p>
            <a:pPr marL="285750" indent="-285750">
              <a:buFont typeface="Wingdings" pitchFamily="2" charset="2"/>
              <a:buChar char="v"/>
            </a:pPr>
            <a:r>
              <a:rPr lang="ru-RU" b="1" dirty="0" smtClean="0">
                <a:solidFill>
                  <a:srgbClr val="0070C0"/>
                </a:solidFill>
                <a:latin typeface="Times New Roman" pitchFamily="18" charset="0"/>
                <a:cs typeface="Times New Roman" pitchFamily="18" charset="0"/>
              </a:rPr>
              <a:t>С </a:t>
            </a:r>
            <a:r>
              <a:rPr lang="ru-RU" b="1" dirty="0">
                <a:solidFill>
                  <a:srgbClr val="0070C0"/>
                </a:solidFill>
                <a:latin typeface="Times New Roman" pitchFamily="18" charset="0"/>
                <a:cs typeface="Times New Roman" pitchFamily="18" charset="0"/>
              </a:rPr>
              <a:t>2 месяцев </a:t>
            </a:r>
            <a:r>
              <a:rPr lang="ru-RU" dirty="0">
                <a:latin typeface="Times New Roman" pitchFamily="18" charset="0"/>
                <a:cs typeface="Times New Roman" pitchFamily="18" charset="0"/>
              </a:rPr>
              <a:t>в процессе общения с ребёнком педагог создает дифференцированные условия для зрительных, слуховых, тактильных, вестибулярных и других впечатлений, привлекает внимание к незнакомым объектам, сопровождает словом свои действия, поощряет действия ребёнка. Развивает зрительное и слуховое сосредоточение, ориентировочную активность в ходе демонстрации знакомых и незнакомых предметов. Развивает хватательные движения рук по направлению к объекту, захват из удобного положения; побуждает ребёнка к удержанию предмета, развивает реакцию на звуковой сигнал; способствует появлению попыток наталкиваться руками на низко подвешенные игрушки и прикасаться к ним; устанавливает эмоциональный контакт с ребёнком в ходе действий с предметами, вызывая ответную реакцию.</a:t>
            </a:r>
          </a:p>
          <a:p>
            <a:pPr marL="285750" indent="-285750">
              <a:buFont typeface="Wingdings" pitchFamily="2" charset="2"/>
              <a:buChar char="v"/>
            </a:pPr>
            <a:r>
              <a:rPr lang="ru-RU" b="1" dirty="0" smtClean="0">
                <a:solidFill>
                  <a:srgbClr val="0070C0"/>
                </a:solidFill>
                <a:latin typeface="Times New Roman" pitchFamily="18" charset="0"/>
                <a:cs typeface="Times New Roman" pitchFamily="18" charset="0"/>
              </a:rPr>
              <a:t>С </a:t>
            </a:r>
            <a:r>
              <a:rPr lang="ru-RU" b="1" dirty="0">
                <a:solidFill>
                  <a:srgbClr val="0070C0"/>
                </a:solidFill>
                <a:latin typeface="Times New Roman" pitchFamily="18" charset="0"/>
                <a:cs typeface="Times New Roman" pitchFamily="18" charset="0"/>
              </a:rPr>
              <a:t>6 месяцев </a:t>
            </a:r>
            <a:r>
              <a:rPr lang="ru-RU" dirty="0">
                <a:latin typeface="Times New Roman" pitchFamily="18" charset="0"/>
                <a:cs typeface="Times New Roman" pitchFamily="18" charset="0"/>
              </a:rPr>
              <a:t>педагог побуждает детей к играм-упражнениям манипуляторного характера, развивает несложные предметно-игровые действия. В практической деятельности активизирует умения ребёнка захватывать, ощупывать игрушку, висящую над грудью, манипулировать ею, брать игрушку из рук взрослого из разных положений (лежа на спине, животе, находясь на руках у взрослого), перекладывать её из одной руки в другую; дифференцировать звуковые сигналы; развивает зрительное внимание на окружающие предметы, объекты живой природы и человека, привлекает внимание к объектам живой природы.</a:t>
            </a:r>
          </a:p>
          <a:p>
            <a:pPr marL="285750" indent="-285750">
              <a:buFont typeface="Wingdings" pitchFamily="2" charset="2"/>
              <a:buChar char="v"/>
            </a:pPr>
            <a:r>
              <a:rPr lang="ru-RU" b="1" dirty="0" smtClean="0">
                <a:solidFill>
                  <a:srgbClr val="0070C0"/>
                </a:solidFill>
                <a:latin typeface="Times New Roman" pitchFamily="18" charset="0"/>
                <a:cs typeface="Times New Roman" pitchFamily="18" charset="0"/>
              </a:rPr>
              <a:t>С </a:t>
            </a:r>
            <a:r>
              <a:rPr lang="ru-RU" b="1" dirty="0">
                <a:solidFill>
                  <a:srgbClr val="0070C0"/>
                </a:solidFill>
                <a:latin typeface="Times New Roman" pitchFamily="18" charset="0"/>
                <a:cs typeface="Times New Roman" pitchFamily="18" charset="0"/>
              </a:rPr>
              <a:t>9 месяцев </a:t>
            </a:r>
            <a:r>
              <a:rPr lang="ru-RU" dirty="0">
                <a:latin typeface="Times New Roman" pitchFamily="18" charset="0"/>
                <a:cs typeface="Times New Roman" pitchFamily="18" charset="0"/>
              </a:rPr>
              <a:t>педагог в процессе общения словом и интонацией поощряет поисковую и познавательную активность детей по отношению к предметам и их свойствам, развивает стремление к проявлению настойчивости в достижении результата; поддерживает развитие у детей отдельных предметных действий, направленных на ознакомление со свойствами предметов (цвет, форма, величина); развивает зрительное внимание к предметам и объектам окружающего мира, лицам людей. Использует словесное поощрение, показ действий, побуждение их повторения</a:t>
            </a:r>
            <a:r>
              <a:rPr lang="ru-RU" dirty="0" smtClean="0">
                <a:latin typeface="Times New Roman" pitchFamily="18" charset="0"/>
                <a:cs typeface="Times New Roman" pitchFamily="18" charset="0"/>
              </a:rPr>
              <a:t>.  Педагог </a:t>
            </a:r>
            <a:r>
              <a:rPr lang="ru-RU" dirty="0">
                <a:latin typeface="Times New Roman" pitchFamily="18" charset="0"/>
                <a:cs typeface="Times New Roman" pitchFamily="18" charset="0"/>
              </a:rPr>
              <a:t>привлекает внимание детей и организует взаимодействие с объектами живой и неживой природы в естественной среде.</a:t>
            </a:r>
          </a:p>
        </p:txBody>
      </p:sp>
    </p:spTree>
    <p:extLst>
      <p:ext uri="{BB962C8B-B14F-4D97-AF65-F5344CB8AC3E}">
        <p14:creationId xmlns:p14="http://schemas.microsoft.com/office/powerpoint/2010/main" val="10131258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3125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5262979"/>
          </a:xfrm>
          <a:prstGeom prst="rect">
            <a:avLst/>
          </a:prstGeom>
        </p:spPr>
        <p:txBody>
          <a:bodyPr wrap="square">
            <a:spAutoFit/>
          </a:bodyPr>
          <a:lstStyle/>
          <a:p>
            <a:pPr algn="just"/>
            <a:r>
              <a:rPr lang="ru-RU" sz="2400" dirty="0">
                <a:latin typeface="Times New Roman" pitchFamily="18" charset="0"/>
                <a:cs typeface="Times New Roman" pitchFamily="18" charset="0"/>
              </a:rPr>
              <a:t>19.2. </a:t>
            </a:r>
            <a:r>
              <a:rPr lang="ru-RU" sz="2400" b="1" dirty="0">
                <a:solidFill>
                  <a:srgbClr val="FF0000"/>
                </a:solidFill>
                <a:latin typeface="Times New Roman" pitchFamily="18" charset="0"/>
                <a:cs typeface="Times New Roman" pitchFamily="18" charset="0"/>
              </a:rPr>
              <a:t>От 1 года до 2 лет.</a:t>
            </a:r>
          </a:p>
          <a:p>
            <a:pPr algn="just"/>
            <a:r>
              <a:rPr lang="ru-RU" sz="2400" dirty="0">
                <a:latin typeface="Times New Roman" pitchFamily="18" charset="0"/>
                <a:cs typeface="Times New Roman" pitchFamily="18" charset="0"/>
              </a:rPr>
              <a:t>19.2.1. В области познавательного развития основными задачами образовательной деятельности являются:</a:t>
            </a:r>
          </a:p>
          <a:p>
            <a:pPr marL="342900" indent="-342900" algn="just">
              <a:buFont typeface="Wingdings" pitchFamily="2" charset="2"/>
              <a:buChar char="v"/>
            </a:pPr>
            <a:r>
              <a:rPr lang="ru-RU" sz="2400" dirty="0" smtClean="0">
                <a:latin typeface="Times New Roman" pitchFamily="18" charset="0"/>
                <a:cs typeface="Times New Roman" pitchFamily="18" charset="0"/>
              </a:rPr>
              <a:t>поощрять </a:t>
            </a:r>
            <a:r>
              <a:rPr lang="ru-RU" sz="2400" dirty="0">
                <a:latin typeface="Times New Roman" pitchFamily="18" charset="0"/>
                <a:cs typeface="Times New Roman" pitchFamily="18" charset="0"/>
              </a:rPr>
              <a:t>целенаправленные моторные действия, использование наглядного действенного способа в решении практических жизненных ситуаций, находить предмет по образцу или словесному указанию;</a:t>
            </a:r>
          </a:p>
          <a:p>
            <a:pPr marL="342900" indent="-342900" algn="just">
              <a:buFont typeface="Wingdings" pitchFamily="2" charset="2"/>
              <a:buChar char="v"/>
            </a:pPr>
            <a:r>
              <a:rPr lang="ru-RU" sz="2400" dirty="0" smtClean="0">
                <a:latin typeface="Times New Roman" pitchFamily="18" charset="0"/>
                <a:cs typeface="Times New Roman" pitchFamily="18" charset="0"/>
              </a:rPr>
              <a:t>формировать </a:t>
            </a:r>
            <a:r>
              <a:rPr lang="ru-RU" sz="2400" dirty="0">
                <a:latin typeface="Times New Roman" pitchFamily="18" charset="0"/>
                <a:cs typeface="Times New Roman" pitchFamily="18" charset="0"/>
              </a:rPr>
              <a:t>стремление детей к подражанию действиям взрослых, понимать обозначающие их слова;</a:t>
            </a:r>
          </a:p>
          <a:p>
            <a:pPr marL="342900" indent="-342900" algn="just">
              <a:buFont typeface="Wingdings" pitchFamily="2" charset="2"/>
              <a:buChar char="v"/>
            </a:pPr>
            <a:r>
              <a:rPr lang="ru-RU" sz="2400" dirty="0" smtClean="0">
                <a:latin typeface="Times New Roman" pitchFamily="18" charset="0"/>
                <a:cs typeface="Times New Roman" pitchFamily="18" charset="0"/>
              </a:rPr>
              <a:t>формировать </a:t>
            </a:r>
            <a:r>
              <a:rPr lang="ru-RU" sz="2400" dirty="0">
                <a:latin typeface="Times New Roman" pitchFamily="18" charset="0"/>
                <a:cs typeface="Times New Roman" pitchFamily="18" charset="0"/>
              </a:rPr>
              <a:t>умения ориентироваться в ближайшем окружении;</a:t>
            </a:r>
          </a:p>
          <a:p>
            <a:pPr marL="342900" indent="-342900" algn="just">
              <a:buFont typeface="Wingdings" pitchFamily="2" charset="2"/>
              <a:buChar char="v"/>
            </a:pPr>
            <a:r>
              <a:rPr lang="ru-RU" sz="2400" dirty="0" smtClean="0">
                <a:latin typeface="Times New Roman" pitchFamily="18" charset="0"/>
                <a:cs typeface="Times New Roman" pitchFamily="18" charset="0"/>
              </a:rPr>
              <a:t>развивать </a:t>
            </a:r>
            <a:r>
              <a:rPr lang="ru-RU" sz="2400" dirty="0">
                <a:latin typeface="Times New Roman" pitchFamily="18" charset="0"/>
                <a:cs typeface="Times New Roman" pitchFamily="18" charset="0"/>
              </a:rPr>
              <a:t>познавательный интерес к близким людям, к предметному окружению, природным объектам;</a:t>
            </a:r>
          </a:p>
          <a:p>
            <a:pPr marL="342900" indent="-342900" algn="just">
              <a:buFont typeface="Wingdings" pitchFamily="2" charset="2"/>
              <a:buChar char="v"/>
            </a:pPr>
            <a:r>
              <a:rPr lang="ru-RU" sz="2400" dirty="0" smtClean="0">
                <a:latin typeface="Times New Roman" pitchFamily="18" charset="0"/>
                <a:cs typeface="Times New Roman" pitchFamily="18" charset="0"/>
              </a:rPr>
              <a:t>развивать </a:t>
            </a:r>
            <a:r>
              <a:rPr lang="ru-RU" sz="2400" dirty="0">
                <a:latin typeface="Times New Roman" pitchFamily="18" charset="0"/>
                <a:cs typeface="Times New Roman" pitchFamily="18" charset="0"/>
              </a:rPr>
              <a:t>умения узнавать объекты живой и неживой природы ближайшего окружения, отличать их по наиболее ярким проявлениям и свойствам, замечать явления природы, поддерживать стремления к взаимодействию с ними.</a:t>
            </a:r>
          </a:p>
        </p:txBody>
      </p:sp>
    </p:spTree>
    <p:extLst>
      <p:ext uri="{BB962C8B-B14F-4D97-AF65-F5344CB8AC3E}">
        <p14:creationId xmlns:p14="http://schemas.microsoft.com/office/powerpoint/2010/main" val="11370130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001643"/>
          </a:xfrm>
          <a:prstGeom prst="rect">
            <a:avLst/>
          </a:prstGeom>
        </p:spPr>
        <p:txBody>
          <a:bodyPr wrap="square">
            <a:spAutoFit/>
          </a:bodyPr>
          <a:lstStyle/>
          <a:p>
            <a:r>
              <a:rPr lang="ru-RU" sz="2200" dirty="0">
                <a:latin typeface="Times New Roman" pitchFamily="18" charset="0"/>
                <a:cs typeface="Times New Roman" pitchFamily="18" charset="0"/>
              </a:rPr>
              <a:t>19.2.2. </a:t>
            </a:r>
            <a:r>
              <a:rPr lang="ru-RU" sz="2200" b="1" dirty="0">
                <a:solidFill>
                  <a:srgbClr val="FF0000"/>
                </a:solidFill>
                <a:latin typeface="Times New Roman" pitchFamily="18" charset="0"/>
                <a:cs typeface="Times New Roman" pitchFamily="18" charset="0"/>
              </a:rPr>
              <a:t>Содержание образовательной деятельности</a:t>
            </a:r>
            <a:r>
              <a:rPr lang="ru-RU" sz="2200" dirty="0">
                <a:latin typeface="Times New Roman" pitchFamily="18" charset="0"/>
                <a:cs typeface="Times New Roman" pitchFamily="18" charset="0"/>
              </a:rPr>
              <a:t>.</a:t>
            </a:r>
          </a:p>
          <a:p>
            <a:r>
              <a:rPr lang="ru-RU" sz="2200" dirty="0">
                <a:latin typeface="Times New Roman" pitchFamily="18" charset="0"/>
                <a:cs typeface="Times New Roman" pitchFamily="18" charset="0"/>
              </a:rPr>
              <a:t>1) </a:t>
            </a:r>
            <a:r>
              <a:rPr lang="ru-RU" sz="2000" b="1" dirty="0">
                <a:solidFill>
                  <a:srgbClr val="00B050"/>
                </a:solidFill>
                <a:latin typeface="Times New Roman" pitchFamily="18" charset="0"/>
                <a:cs typeface="Times New Roman" pitchFamily="18" charset="0"/>
              </a:rPr>
              <a:t>Сенсорные эталоны и познавательные действия:</a:t>
            </a:r>
          </a:p>
          <a:p>
            <a:pPr marL="342900" indent="-342900">
              <a:buFont typeface="Wingdings" pitchFamily="2" charset="2"/>
              <a:buChar char="v"/>
            </a:pPr>
            <a:r>
              <a:rPr lang="ru-RU" sz="2000" dirty="0">
                <a:latin typeface="Times New Roman" pitchFamily="18" charset="0"/>
                <a:cs typeface="Times New Roman" pitchFamily="18" charset="0"/>
              </a:rPr>
              <a:t>педагог концентрирует внимание детей на новых объектах, поддерживает интерес к знакомым предметам, поощряет самостоятельные действия ребёнка, одобряет их словом, интонацией, развивает стремление к общению со взрослым в ходе выполнения обследовательских и поисковых действий с предметами; создает условия для многократного повторения освоенных действий, вносит новые элементы в игры-манипуляции. Демонстрирует разнообразные действия со сборно-разборными игрушками, дидактическими пособиями, показывает их постепенное усложнение, добиваясь самостоятельного применения детьми усвоенных действий с игрушками и разнообразным материалом для активизации представлений о сенсорных эталонах. Поддерживает владение предметом, как средством достижения цели для начала развития предметно-орудийных действий;</a:t>
            </a:r>
          </a:p>
          <a:p>
            <a:pPr marL="342900" indent="-342900">
              <a:buFont typeface="Wingdings" pitchFamily="2" charset="2"/>
              <a:buChar char="v"/>
            </a:pPr>
            <a:r>
              <a:rPr lang="ru-RU" sz="2000" dirty="0">
                <a:latin typeface="Times New Roman" pitchFamily="18" charset="0"/>
                <a:cs typeface="Times New Roman" pitchFamily="18" charset="0"/>
              </a:rPr>
              <a:t>педагог развивает умение группировать однородные предметы по одному из трех признаков (величина, цвет, форма) по образцу и словесному указанию (большой, маленький, такой, не такой), используя </a:t>
            </a:r>
            <a:r>
              <a:rPr lang="ru-RU" sz="2000" dirty="0" err="1">
                <a:latin typeface="Times New Roman" pitchFamily="18" charset="0"/>
                <a:cs typeface="Times New Roman" pitchFamily="18" charset="0"/>
              </a:rPr>
              <a:t>опредмеченные</a:t>
            </a:r>
            <a:r>
              <a:rPr lang="ru-RU" sz="2000" dirty="0">
                <a:latin typeface="Times New Roman" pitchFamily="18" charset="0"/>
                <a:cs typeface="Times New Roman" pitchFamily="18" charset="0"/>
              </a:rPr>
              <a:t> слова-названия, например, </a:t>
            </a:r>
            <a:r>
              <a:rPr lang="ru-RU" sz="2000" dirty="0" err="1">
                <a:latin typeface="Times New Roman" pitchFamily="18" charset="0"/>
                <a:cs typeface="Times New Roman" pitchFamily="18" charset="0"/>
              </a:rPr>
              <a:t>предэталоны</a:t>
            </a:r>
            <a:r>
              <a:rPr lang="ru-RU" sz="2000" dirty="0">
                <a:latin typeface="Times New Roman" pitchFamily="18" charset="0"/>
                <a:cs typeface="Times New Roman" pitchFamily="18" charset="0"/>
              </a:rPr>
              <a:t> формы: "кирпичик", "крыша", "огурчик", "яичко" и тому подобное. Развивает умение пользоваться приемом наложения и приложения одного предмета к другому для определения их равенства или неравенства по величине и тождественности по цвету, форме;</a:t>
            </a:r>
          </a:p>
          <a:p>
            <a:pPr marL="342900" indent="-342900">
              <a:buFont typeface="Wingdings" pitchFamily="2" charset="2"/>
              <a:buChar char="v"/>
            </a:pPr>
            <a:r>
              <a:rPr lang="ru-RU" sz="2000" dirty="0">
                <a:latin typeface="Times New Roman" pitchFamily="18" charset="0"/>
                <a:cs typeface="Times New Roman" pitchFamily="18" charset="0"/>
              </a:rPr>
              <a:t>педагог развивает способности детей обобщать, узнавать и стремиться называть предметы и объекты, изображенные на картинке (в том числе и объекты природы); развивает их наблюдательность, способность замечать связи и различия между предметами и действиями с ними.</a:t>
            </a:r>
          </a:p>
        </p:txBody>
      </p:sp>
    </p:spTree>
    <p:extLst>
      <p:ext uri="{BB962C8B-B14F-4D97-AF65-F5344CB8AC3E}">
        <p14:creationId xmlns:p14="http://schemas.microsoft.com/office/powerpoint/2010/main" val="3975840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Скругленный прямоугольник 48"/>
          <p:cNvSpPr/>
          <p:nvPr/>
        </p:nvSpPr>
        <p:spPr>
          <a:xfrm>
            <a:off x="514848" y="294811"/>
            <a:ext cx="10600264" cy="957093"/>
          </a:xfrm>
          <a:prstGeom prst="roundRect">
            <a:avLst/>
          </a:prstGeom>
          <a:noFill/>
          <a:ln w="1905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141986" y="1589104"/>
            <a:ext cx="11700826" cy="4524315"/>
          </a:xfrm>
          <a:prstGeom prst="rect">
            <a:avLst/>
          </a:prstGeom>
        </p:spPr>
        <p:txBody>
          <a:bodyPr wrap="square">
            <a:spAutoFit/>
          </a:bodyPr>
          <a:lstStyle/>
          <a:p>
            <a:pPr indent="457200" algn="just">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П.3. Федеральная программа определяет единые для Российской Федерации базовые объем и содержание ДО, осваиваемые обучающимися в организациях, осуществляющих образовательную деятельность (далее - ДОО), и планируемые результаты освоения образовательной программы. Федеральная программа разработана в соответствии с </a:t>
            </a:r>
            <a:r>
              <a:rPr lang="ru-RU" dirty="0">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 xmlns:ahyp="http://schemas.microsoft.com/office/drawing/2018/hyperlinkcolor" val="tx"/>
                    </a:ext>
                  </a:extLst>
                </a:hlinkClick>
              </a:rPr>
              <a:t>федеральным государственным образовательным стандартом</a:t>
            </a:r>
            <a:r>
              <a:rPr lang="ru-RU" dirty="0">
                <a:latin typeface="Times New Roman" panose="02020603050405020304" pitchFamily="18" charset="0"/>
                <a:ea typeface="Times New Roman" panose="02020603050405020304" pitchFamily="18" charset="0"/>
                <a:cs typeface="Times New Roman" panose="02020603050405020304" pitchFamily="18" charset="0"/>
              </a:rPr>
              <a:t> дошкольного образования</a:t>
            </a:r>
            <a:r>
              <a:rPr lang="ru-RU" baseline="30000" dirty="0">
                <a:latin typeface="Times New Roman" panose="02020603050405020304" pitchFamily="18" charset="0"/>
                <a:ea typeface="Times New Roman" panose="02020603050405020304" pitchFamily="18" charset="0"/>
                <a:cs typeface="Times New Roman" panose="02020603050405020304" pitchFamily="18" charset="0"/>
              </a:rPr>
              <a:t> </a:t>
            </a:r>
            <a:r>
              <a:rPr lang="ru-RU" baseline="30000" dirty="0">
                <a:latin typeface="Times New Roman" panose="02020603050405020304" pitchFamily="18" charset="0"/>
                <a:ea typeface="Times New Roman" panose="02020603050405020304" pitchFamily="18" charset="0"/>
                <a:cs typeface="Times New Roman" panose="02020603050405020304" pitchFamily="18" charset="0"/>
                <a:hlinkClick r:id="rId3" action="ppaction://hlinkfile">
                  <a:extLst>
                    <a:ext uri="{A12FA001-AC4F-418D-AE19-62706E023703}">
                      <ahyp:hlinkClr xmlns="" xmlns:ahyp="http://schemas.microsoft.com/office/drawing/2018/hyperlinkcolor" val="tx"/>
                    </a:ext>
                  </a:extLst>
                </a:hlinkClick>
              </a:rPr>
              <a:t>1</a:t>
            </a:r>
            <a:r>
              <a:rPr lang="ru-RU" dirty="0">
                <a:latin typeface="Times New Roman" panose="02020603050405020304" pitchFamily="18" charset="0"/>
                <a:ea typeface="Times New Roman" panose="02020603050405020304" pitchFamily="18" charset="0"/>
                <a:cs typeface="Times New Roman" panose="02020603050405020304" pitchFamily="18" charset="0"/>
              </a:rPr>
              <a:t> (далее - ФГОС ДО).</a:t>
            </a:r>
          </a:p>
          <a:p>
            <a:pPr indent="457200" algn="just"/>
            <a:r>
              <a:rPr lang="ru-RU" dirty="0">
                <a:latin typeface="Times New Roman" panose="02020603050405020304" pitchFamily="18" charset="0"/>
                <a:cs typeface="Times New Roman" panose="02020603050405020304" pitchFamily="18" charset="0"/>
                <a:hlinkClick r:id="rId2">
                  <a:extLst>
                    <a:ext uri="{A12FA001-AC4F-418D-AE19-62706E023703}">
                      <ahyp:hlinkClr xmlns="" xmlns:ahyp="http://schemas.microsoft.com/office/drawing/2018/hyperlinkcolor" val="tx"/>
                    </a:ext>
                  </a:extLst>
                </a:hlinkClick>
              </a:rPr>
              <a:t>П.4. ФГОС</a:t>
            </a:r>
            <a:r>
              <a:rPr lang="ru-RU" dirty="0">
                <a:latin typeface="Times New Roman" panose="02020603050405020304" pitchFamily="18" charset="0"/>
                <a:cs typeface="Times New Roman" panose="02020603050405020304" pitchFamily="18" charset="0"/>
              </a:rPr>
              <a:t> ДО и Федеральная программа являются основой для самостоятельной разработки и утверждения ДОО образовательных программ дошкольного образования (далее - Программа), обязательная часть которых должна соответствовать Федеральной программе и оформляется в виде ссылки на нее. Федеральная программа определяет объем обязательной части этих Программ, который в соответствии со ФГОС ДО составляет не менее </a:t>
            </a:r>
            <a:r>
              <a:rPr lang="ru-RU" dirty="0">
                <a:solidFill>
                  <a:srgbClr val="FF0000"/>
                </a:solidFill>
                <a:latin typeface="Times New Roman" panose="02020603050405020304" pitchFamily="18" charset="0"/>
                <a:cs typeface="Times New Roman" panose="02020603050405020304" pitchFamily="18" charset="0"/>
              </a:rPr>
              <a:t>60%</a:t>
            </a:r>
            <a:r>
              <a:rPr lang="ru-RU" dirty="0">
                <a:latin typeface="Times New Roman" panose="02020603050405020304" pitchFamily="18" charset="0"/>
                <a:cs typeface="Times New Roman" panose="02020603050405020304" pitchFamily="18" charset="0"/>
              </a:rPr>
              <a:t> от общего объема программы. Часть, формируемая участниками образовательных отношений, составляет не более </a:t>
            </a:r>
            <a:r>
              <a:rPr lang="ru-RU" dirty="0">
                <a:solidFill>
                  <a:srgbClr val="FF0000"/>
                </a:solidFill>
                <a:latin typeface="Times New Roman" panose="02020603050405020304" pitchFamily="18" charset="0"/>
                <a:cs typeface="Times New Roman" panose="02020603050405020304" pitchFamily="18" charset="0"/>
              </a:rPr>
              <a:t>40%</a:t>
            </a:r>
            <a:r>
              <a:rPr lang="ru-RU" dirty="0">
                <a:latin typeface="Times New Roman" panose="02020603050405020304" pitchFamily="18" charset="0"/>
                <a:cs typeface="Times New Roman" panose="02020603050405020304" pitchFamily="18" charset="0"/>
              </a:rPr>
              <a:t> и может быть ориентирована на специфику национальных, социокультурных и иных условий, в том числе региональных, в которых осуществляется образовательная деятельность; сложившиеся традиции ДОО; выбор </a:t>
            </a:r>
            <a:r>
              <a:rPr lang="ru-RU" dirty="0">
                <a:solidFill>
                  <a:srgbClr val="FF0000"/>
                </a:solidFill>
                <a:latin typeface="Times New Roman" panose="02020603050405020304" pitchFamily="18" charset="0"/>
                <a:cs typeface="Times New Roman" panose="02020603050405020304" pitchFamily="18" charset="0"/>
              </a:rPr>
              <a:t>парциальных образовательных программ и форм организации работы с детьми</a:t>
            </a:r>
            <a:r>
              <a:rPr lang="ru-RU" dirty="0">
                <a:latin typeface="Times New Roman" panose="02020603050405020304" pitchFamily="18" charset="0"/>
                <a:cs typeface="Times New Roman" panose="02020603050405020304" pitchFamily="18" charset="0"/>
              </a:rPr>
              <a:t>, которые в наибольшей степени соответствуют потребностям и интересам детей, а также возможностям педагогического коллектива и ДОО в целом. Содержание и планируемые результаты разрабатываемых в ДОО Программ должны быть </a:t>
            </a:r>
            <a:r>
              <a:rPr lang="ru-RU" dirty="0">
                <a:solidFill>
                  <a:srgbClr val="FF0000"/>
                </a:solidFill>
                <a:latin typeface="Times New Roman" panose="02020603050405020304" pitchFamily="18" charset="0"/>
                <a:cs typeface="Times New Roman" panose="02020603050405020304" pitchFamily="18" charset="0"/>
              </a:rPr>
              <a:t>не ниже соответствующих содержания и планируемых результатов Федеральной программы</a:t>
            </a:r>
            <a:r>
              <a:rPr lang="ru-RU" dirty="0">
                <a:latin typeface="Times New Roman" panose="02020603050405020304" pitchFamily="18" charset="0"/>
                <a:cs typeface="Times New Roman" panose="02020603050405020304" pitchFamily="18" charset="0"/>
              </a:rPr>
              <a:t>.</a:t>
            </a:r>
          </a:p>
          <a:p>
            <a:pPr indent="457200" algn="just">
              <a:spcAft>
                <a:spcPts val="0"/>
              </a:spcAft>
            </a:pPr>
            <a:endParaRPr lang="ru-RU" dirty="0">
              <a:latin typeface="Times New Roman CYR" panose="02020603050405020304" pitchFamily="18" charset="0"/>
              <a:ea typeface="Times New Roman" panose="02020603050405020304" pitchFamily="18" charset="0"/>
            </a:endParaRPr>
          </a:p>
        </p:txBody>
      </p:sp>
      <p:sp>
        <p:nvSpPr>
          <p:cNvPr id="5" name="Прямоугольник 4"/>
          <p:cNvSpPr/>
          <p:nvPr/>
        </p:nvSpPr>
        <p:spPr>
          <a:xfrm>
            <a:off x="435006" y="195164"/>
            <a:ext cx="10120544" cy="959237"/>
          </a:xfrm>
          <a:prstGeom prst="rect">
            <a:avLst/>
          </a:prstGeom>
        </p:spPr>
        <p:txBody>
          <a:bodyPr wrap="square">
            <a:spAutoFit/>
          </a:bodyPr>
          <a:lstStyle/>
          <a:p>
            <a:pPr algn="ctr">
              <a:spcBef>
                <a:spcPts val="540"/>
              </a:spcBef>
              <a:spcAft>
                <a:spcPts val="540"/>
              </a:spcAft>
            </a:pPr>
            <a:r>
              <a:rPr lang="ru-RU" sz="2400" b="1" kern="0" dirty="0">
                <a:solidFill>
                  <a:srgbClr val="26282F"/>
                </a:solidFill>
                <a:latin typeface="Times New Roman CYR" panose="02020603050405020304" pitchFamily="18" charset="0"/>
              </a:rPr>
              <a:t>Федеральная образовательная программа дошкольного образования:</a:t>
            </a:r>
          </a:p>
          <a:p>
            <a:pPr algn="ctr">
              <a:spcBef>
                <a:spcPts val="540"/>
              </a:spcBef>
              <a:spcAft>
                <a:spcPts val="540"/>
              </a:spcAft>
            </a:pPr>
            <a:r>
              <a:rPr lang="ru-RU" sz="2400" b="1" kern="0" dirty="0">
                <a:solidFill>
                  <a:srgbClr val="26282F"/>
                </a:solidFill>
                <a:latin typeface="Times New Roman CYR" panose="02020603050405020304" pitchFamily="18" charset="0"/>
              </a:rPr>
              <a:t> Общие положения </a:t>
            </a:r>
            <a:r>
              <a:rPr lang="ru-RU" sz="2400" b="1" kern="0" dirty="0">
                <a:solidFill>
                  <a:srgbClr val="FF0000"/>
                </a:solidFill>
                <a:latin typeface="Times New Roman CYR" panose="02020603050405020304" pitchFamily="18" charset="0"/>
              </a:rPr>
              <a:t>(некоторые пункты)</a:t>
            </a:r>
          </a:p>
        </p:txBody>
      </p:sp>
    </p:spTree>
    <p:extLst>
      <p:ext uri="{BB962C8B-B14F-4D97-AF65-F5344CB8AC3E}">
        <p14:creationId xmlns:p14="http://schemas.microsoft.com/office/powerpoint/2010/main" val="642675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
            <a:ext cx="12192000" cy="4708981"/>
          </a:xfrm>
          <a:prstGeom prst="rect">
            <a:avLst/>
          </a:prstGeom>
        </p:spPr>
        <p:txBody>
          <a:bodyPr wrap="square">
            <a:spAutoFit/>
          </a:bodyPr>
          <a:lstStyle/>
          <a:p>
            <a:pPr algn="just"/>
            <a:r>
              <a:rPr lang="ru-RU" sz="2000" dirty="0">
                <a:latin typeface="Times New Roman" pitchFamily="18" charset="0"/>
                <a:cs typeface="Times New Roman" pitchFamily="18" charset="0"/>
              </a:rPr>
              <a:t>2) </a:t>
            </a:r>
            <a:r>
              <a:rPr lang="ru-RU" sz="2000" b="1" dirty="0">
                <a:solidFill>
                  <a:srgbClr val="00B050"/>
                </a:solidFill>
                <a:latin typeface="Times New Roman" pitchFamily="18" charset="0"/>
                <a:cs typeface="Times New Roman" pitchFamily="18" charset="0"/>
              </a:rPr>
              <a:t>Окружающий мир:</a:t>
            </a:r>
          </a:p>
          <a:p>
            <a:pPr algn="just"/>
            <a:r>
              <a:rPr lang="ru-RU" sz="2000" dirty="0">
                <a:latin typeface="Times New Roman" pitchFamily="18" charset="0"/>
                <a:cs typeface="Times New Roman" pitchFamily="18" charset="0"/>
              </a:rPr>
              <a:t>педагог формирует у детей элементарные представления: о самом себе - о своем имени; о внешнем виде (показать ручки, носик, глазик); о своих действиях (моет руки, ест, играет, одевается, купается и тому подобное); о желаниях (гулять, играть, есть и тому подобное); о близких людях (мама, папа, бабушка, дедушка и другие); о пище (хлеб, молоко, яблоко, морковка и тому подобное); о блюдах (суп, каша, кисель и тому подобное); о ближайшем предметном окружении - игрушках, их названиях, предметах быта, мебели, спальных принадлежностях, посуде); о личных вещах; о некоторых конкретных, близких ребёнку, ситуациях общественной жизни</a:t>
            </a:r>
            <a:r>
              <a:rPr lang="ru-RU" sz="2000" dirty="0" smtClean="0">
                <a:latin typeface="Times New Roman" pitchFamily="18" charset="0"/>
                <a:cs typeface="Times New Roman" pitchFamily="18" charset="0"/>
              </a:rPr>
              <a:t>.</a:t>
            </a:r>
          </a:p>
          <a:p>
            <a:r>
              <a:rPr lang="ru-RU" sz="2000" dirty="0"/>
              <a:t>3) </a:t>
            </a:r>
            <a:r>
              <a:rPr lang="ru-RU" sz="2000" b="1" dirty="0">
                <a:solidFill>
                  <a:srgbClr val="00B050"/>
                </a:solidFill>
              </a:rPr>
              <a:t>Природа:</a:t>
            </a:r>
          </a:p>
          <a:p>
            <a:pPr algn="just"/>
            <a:r>
              <a:rPr lang="ru-RU" sz="2000" dirty="0">
                <a:latin typeface="Times New Roman" pitchFamily="18" charset="0"/>
                <a:cs typeface="Times New Roman" pitchFamily="18" charset="0"/>
              </a:rPr>
              <a:t>педагог развивает способности детей узнавать, называть и показывать на картинке и в естественной среде отдельных представителей диких и домашних животных, растения ближайшего окружения, объекты неживой природы, замечать природные явления (солнце, дождь, снег и другие природные явления), их изображения, выделять наиболее яркие отличительные признаки объектов живой природы, побуждает их рассматривать, положительно реагировать.</a:t>
            </a:r>
          </a:p>
          <a:p>
            <a:pPr algn="just"/>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3741076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100" y="0"/>
            <a:ext cx="12192000" cy="5293757"/>
          </a:xfrm>
          <a:prstGeom prst="rect">
            <a:avLst/>
          </a:prstGeom>
        </p:spPr>
        <p:txBody>
          <a:bodyPr wrap="square">
            <a:spAutoFit/>
          </a:bodyPr>
          <a:lstStyle/>
          <a:p>
            <a:r>
              <a:rPr lang="ru-RU" dirty="0"/>
              <a:t>19.3. </a:t>
            </a:r>
            <a:r>
              <a:rPr lang="ru-RU" b="1" dirty="0">
                <a:solidFill>
                  <a:srgbClr val="FF0000"/>
                </a:solidFill>
              </a:rPr>
              <a:t>От 2 лет до 3 лет.</a:t>
            </a:r>
          </a:p>
          <a:p>
            <a:r>
              <a:rPr lang="ru-RU" sz="2000" dirty="0">
                <a:latin typeface="Times New Roman" pitchFamily="18" charset="0"/>
                <a:cs typeface="Times New Roman" pitchFamily="18" charset="0"/>
              </a:rPr>
              <a:t>19.3.1. </a:t>
            </a:r>
            <a:r>
              <a:rPr lang="ru-RU" sz="2000" dirty="0">
                <a:solidFill>
                  <a:srgbClr val="FF0000"/>
                </a:solidFill>
                <a:latin typeface="Times New Roman" pitchFamily="18" charset="0"/>
                <a:cs typeface="Times New Roman" pitchFamily="18" charset="0"/>
              </a:rPr>
              <a:t>В области познавательного развития </a:t>
            </a:r>
            <a:r>
              <a:rPr lang="ru-RU" sz="2000" dirty="0">
                <a:latin typeface="Times New Roman" pitchFamily="18" charset="0"/>
                <a:cs typeface="Times New Roman" pitchFamily="18" charset="0"/>
              </a:rPr>
              <a:t>основными задачами образовательной деятельности являются:</a:t>
            </a:r>
          </a:p>
          <a:p>
            <a:pPr marL="342900" indent="-342900">
              <a:buFont typeface="Wingdings" pitchFamily="2" charset="2"/>
              <a:buChar char="v"/>
            </a:pPr>
            <a:r>
              <a:rPr lang="ru-RU" sz="2000" dirty="0" smtClean="0">
                <a:latin typeface="Times New Roman" pitchFamily="18" charset="0"/>
                <a:cs typeface="Times New Roman" pitchFamily="18" charset="0"/>
              </a:rPr>
              <a:t>развивать </a:t>
            </a:r>
            <a:r>
              <a:rPr lang="ru-RU" sz="2000" dirty="0">
                <a:latin typeface="Times New Roman" pitchFamily="18" charset="0"/>
                <a:cs typeface="Times New Roman" pitchFamily="18" charset="0"/>
              </a:rPr>
              <a:t>разные виды восприятия: зрительного, слухового, осязательного, вкусового, обонятельного;</a:t>
            </a:r>
          </a:p>
          <a:p>
            <a:pPr marL="342900" indent="-342900">
              <a:buFont typeface="Wingdings" pitchFamily="2" charset="2"/>
              <a:buChar char="v"/>
            </a:pPr>
            <a:r>
              <a:rPr lang="ru-RU" sz="2000" dirty="0" smtClean="0">
                <a:latin typeface="Times New Roman" pitchFamily="18" charset="0"/>
                <a:cs typeface="Times New Roman" pitchFamily="18" charset="0"/>
              </a:rPr>
              <a:t>развивать </a:t>
            </a:r>
            <a:r>
              <a:rPr lang="ru-RU" sz="2000" dirty="0">
                <a:latin typeface="Times New Roman" pitchFamily="18" charset="0"/>
                <a:cs typeface="Times New Roman" pitchFamily="18" charset="0"/>
              </a:rPr>
              <a:t>наглядно-действенное мышление в процессе решения познавательных практических задач;</a:t>
            </a:r>
          </a:p>
          <a:p>
            <a:pPr marL="342900" indent="-342900">
              <a:buFont typeface="Wingdings" pitchFamily="2" charset="2"/>
              <a:buChar char="v"/>
            </a:pPr>
            <a:r>
              <a:rPr lang="ru-RU" sz="2000" dirty="0" smtClean="0">
                <a:latin typeface="Times New Roman" pitchFamily="18" charset="0"/>
                <a:cs typeface="Times New Roman" pitchFamily="18" charset="0"/>
              </a:rPr>
              <a:t>совершенствовать </a:t>
            </a:r>
            <a:r>
              <a:rPr lang="ru-RU" sz="2000" dirty="0">
                <a:latin typeface="Times New Roman" pitchFamily="18" charset="0"/>
                <a:cs typeface="Times New Roman" pitchFamily="18" charset="0"/>
              </a:rPr>
              <a:t>обследовательские действия: выделение цвета, формы, величины как особых признаков предметов, поощрять сравнение предметов между собой по этим признакам и количеству, использовать один предмет в качестве образца, подбирая пары, группы;</a:t>
            </a:r>
          </a:p>
          <a:p>
            <a:pPr marL="342900" indent="-342900">
              <a:buFont typeface="Wingdings" pitchFamily="2" charset="2"/>
              <a:buChar char="v"/>
            </a:pPr>
            <a:r>
              <a:rPr lang="ru-RU" sz="2000" dirty="0" smtClean="0">
                <a:latin typeface="Times New Roman" pitchFamily="18" charset="0"/>
                <a:cs typeface="Times New Roman" pitchFamily="18" charset="0"/>
              </a:rPr>
              <a:t>формировать </a:t>
            </a:r>
            <a:r>
              <a:rPr lang="ru-RU" sz="2000" dirty="0">
                <a:latin typeface="Times New Roman" pitchFamily="18" charset="0"/>
                <a:cs typeface="Times New Roman" pitchFamily="18" charset="0"/>
              </a:rPr>
              <a:t>у детей простейшие представления о геометрических фигурах, величине и количестве предметов на основе чувственного познания;</a:t>
            </a:r>
          </a:p>
          <a:p>
            <a:pPr marL="342900" indent="-342900">
              <a:buFont typeface="Wingdings" pitchFamily="2" charset="2"/>
              <a:buChar char="v"/>
            </a:pPr>
            <a:r>
              <a:rPr lang="ru-RU" sz="2000" dirty="0" smtClean="0">
                <a:latin typeface="Times New Roman" pitchFamily="18" charset="0"/>
                <a:cs typeface="Times New Roman" pitchFamily="18" charset="0"/>
              </a:rPr>
              <a:t>развивать </a:t>
            </a:r>
            <a:r>
              <a:rPr lang="ru-RU" sz="2000" dirty="0">
                <a:latin typeface="Times New Roman" pitchFamily="18" charset="0"/>
                <a:cs typeface="Times New Roman" pitchFamily="18" charset="0"/>
              </a:rPr>
              <a:t>первоначальные представления о себе и близких людях, эмоционально-положительное отношение к членам семьи и людям ближайшего окружения, о деятельности взрослых;</a:t>
            </a:r>
          </a:p>
          <a:p>
            <a:pPr marL="342900" indent="-342900">
              <a:buFont typeface="Wingdings" pitchFamily="2" charset="2"/>
              <a:buChar char="v"/>
            </a:pPr>
            <a:r>
              <a:rPr lang="ru-RU" sz="2000" dirty="0" smtClean="0">
                <a:latin typeface="Times New Roman" pitchFamily="18" charset="0"/>
                <a:cs typeface="Times New Roman" pitchFamily="18" charset="0"/>
              </a:rPr>
              <a:t>расширять </a:t>
            </a:r>
            <a:r>
              <a:rPr lang="ru-RU" sz="2000" dirty="0">
                <a:latin typeface="Times New Roman" pitchFamily="18" charset="0"/>
                <a:cs typeface="Times New Roman" pitchFamily="18" charset="0"/>
              </a:rPr>
              <a:t>представления о населенном пункте, в котором живет ребёнок, его достопримечательностях, эмоционально откликаться на праздничное убранство дома, ДОО;</a:t>
            </a:r>
          </a:p>
          <a:p>
            <a:pPr marL="342900" indent="-342900">
              <a:buFont typeface="Wingdings" pitchFamily="2" charset="2"/>
              <a:buChar char="v"/>
            </a:pPr>
            <a:r>
              <a:rPr lang="ru-RU" sz="2000" dirty="0" smtClean="0">
                <a:latin typeface="Times New Roman" pitchFamily="18" charset="0"/>
                <a:cs typeface="Times New Roman" pitchFamily="18" charset="0"/>
              </a:rPr>
              <a:t>организовывать </a:t>
            </a:r>
            <a:r>
              <a:rPr lang="ru-RU" sz="2000" dirty="0">
                <a:latin typeface="Times New Roman" pitchFamily="18" charset="0"/>
                <a:cs typeface="Times New Roman" pitchFamily="18" charset="0"/>
              </a:rPr>
              <a:t>взаимодействие и знакомить с животными и растениями ближайшего окружения, их названиями, строением и отличительными особенностями, некоторыми объектами неживой природы;</a:t>
            </a:r>
          </a:p>
          <a:p>
            <a:pPr marL="342900" indent="-342900">
              <a:buFont typeface="Wingdings" pitchFamily="2" charset="2"/>
              <a:buChar char="v"/>
            </a:pPr>
            <a:r>
              <a:rPr lang="ru-RU" sz="2000" dirty="0" smtClean="0">
                <a:latin typeface="Times New Roman" pitchFamily="18" charset="0"/>
                <a:cs typeface="Times New Roman" pitchFamily="18" charset="0"/>
              </a:rPr>
              <a:t>развивать </a:t>
            </a:r>
            <a:r>
              <a:rPr lang="ru-RU" sz="2000" dirty="0">
                <a:latin typeface="Times New Roman" pitchFamily="18" charset="0"/>
                <a:cs typeface="Times New Roman" pitchFamily="18" charset="0"/>
              </a:rPr>
              <a:t>способность наблюдать за явлениями природы, воспитывать бережное отношение к животным и растениям.</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8406421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247864"/>
          </a:xfrm>
          <a:prstGeom prst="rect">
            <a:avLst/>
          </a:prstGeom>
        </p:spPr>
        <p:txBody>
          <a:bodyPr wrap="square">
            <a:spAutoFit/>
          </a:bodyPr>
          <a:lstStyle/>
          <a:p>
            <a:r>
              <a:rPr lang="ru-RU" sz="2000" dirty="0">
                <a:latin typeface="Times New Roman" pitchFamily="18" charset="0"/>
                <a:cs typeface="Times New Roman" pitchFamily="18" charset="0"/>
              </a:rPr>
              <a:t>19.3.2</a:t>
            </a:r>
            <a:r>
              <a:rPr lang="ru-RU" sz="2000" b="1" dirty="0">
                <a:solidFill>
                  <a:srgbClr val="FF0000"/>
                </a:solidFill>
                <a:latin typeface="Times New Roman" pitchFamily="18" charset="0"/>
                <a:cs typeface="Times New Roman" pitchFamily="18" charset="0"/>
              </a:rPr>
              <a:t>. Содержание образовательной деятельности</a:t>
            </a:r>
            <a:r>
              <a:rPr lang="ru-RU" sz="2000" dirty="0">
                <a:latin typeface="Times New Roman" pitchFamily="18" charset="0"/>
                <a:cs typeface="Times New Roman" pitchFamily="18" charset="0"/>
              </a:rPr>
              <a:t>.</a:t>
            </a:r>
          </a:p>
          <a:p>
            <a:r>
              <a:rPr lang="ru-RU" sz="2000" dirty="0">
                <a:latin typeface="Times New Roman" pitchFamily="18" charset="0"/>
                <a:cs typeface="Times New Roman" pitchFamily="18" charset="0"/>
              </a:rPr>
              <a:t>1) </a:t>
            </a:r>
            <a:r>
              <a:rPr lang="ru-RU" sz="2000" b="1" dirty="0">
                <a:solidFill>
                  <a:srgbClr val="00B050"/>
                </a:solidFill>
                <a:latin typeface="Times New Roman" pitchFamily="18" charset="0"/>
                <a:cs typeface="Times New Roman" pitchFamily="18" charset="0"/>
              </a:rPr>
              <a:t>Сенсорные эталоны и познавательные действия:</a:t>
            </a:r>
          </a:p>
          <a:p>
            <a:pPr marL="342900" indent="-342900">
              <a:buFont typeface="Wingdings" pitchFamily="2" charset="2"/>
              <a:buChar char="v"/>
            </a:pPr>
            <a:r>
              <a:rPr lang="ru-RU" sz="2000" dirty="0">
                <a:latin typeface="Times New Roman" pitchFamily="18" charset="0"/>
                <a:cs typeface="Times New Roman" pitchFamily="18" charset="0"/>
              </a:rPr>
              <a:t>педагог демонстрирует детям и включает их в деятельность на сравнение предметов и определение их сходства-различия, на подбор и группировку по заданному образцу (по цвету, форме, величине). Побуждает и поощряет освоение простейших действий, основанных на перестановке предметов, изменении способа их расположения, количества; на действия переливания, пересыпания. Проводит игры-занятия с использованием предметов-орудий: сачков, черпачков для выуживания из специальных емкостей с водой или без воды шариков, плавающих игрушек, палочек со свисающим на веревке магнитом для "ловли" на нее небольших предметов. Организует действия с игрушками, имитирующими орудия труда (заколачивание молоточком </a:t>
            </a:r>
            <a:r>
              <a:rPr lang="ru-RU" sz="2000" dirty="0" err="1">
                <a:latin typeface="Times New Roman" pitchFamily="18" charset="0"/>
                <a:cs typeface="Times New Roman" pitchFamily="18" charset="0"/>
              </a:rPr>
              <a:t>втулочек</a:t>
            </a:r>
            <a:r>
              <a:rPr lang="ru-RU" sz="2000" dirty="0">
                <a:latin typeface="Times New Roman" pitchFamily="18" charset="0"/>
                <a:cs typeface="Times New Roman" pitchFamily="18" charset="0"/>
              </a:rPr>
              <a:t> в верстачок, сборка каталок с помощью деревянных или пластмассовых винтов) и тому подобное, создает ситуации для использования детьми предметов-орудий в самостоятельной игровой и бытовой деятельности с целью решения практических задач;</a:t>
            </a:r>
          </a:p>
          <a:p>
            <a:pPr marL="342900" indent="-342900">
              <a:buFont typeface="Wingdings" pitchFamily="2" charset="2"/>
              <a:buChar char="v"/>
            </a:pPr>
            <a:r>
              <a:rPr lang="ru-RU" sz="2000" dirty="0">
                <a:latin typeface="Times New Roman" pitchFamily="18" charset="0"/>
                <a:cs typeface="Times New Roman" pitchFamily="18" charset="0"/>
              </a:rPr>
              <a:t>педагог поощряет действия детей с предметами, при ориентации на 2-3 свойства одновременно; собирание одноцветных, а затем и разноцветных пирамидок из 4-5 и более колец, располагая их по убывающей величине; различных по форме и цвету башенок из 2-3 геометрических форм-вкладышей; </a:t>
            </a:r>
            <a:r>
              <a:rPr lang="ru-RU" sz="2000" dirty="0" err="1">
                <a:latin typeface="Times New Roman" pitchFamily="18" charset="0"/>
                <a:cs typeface="Times New Roman" pitchFamily="18" charset="0"/>
              </a:rPr>
              <a:t>разбирание</a:t>
            </a:r>
            <a:r>
              <a:rPr lang="ru-RU" sz="2000" dirty="0">
                <a:latin typeface="Times New Roman" pitchFamily="18" charset="0"/>
                <a:cs typeface="Times New Roman" pitchFamily="18" charset="0"/>
              </a:rPr>
              <a:t> и собирание трехместной матрешки с совмещением рисунка на её частях, закрепляя понимание детьми слов, обозначающих различный размер предметов, их цвет и форму. В ходе проведения с детьми дидактических упражнений и игр-занятий формирует обобщенные способы обследования формы предметов - ощупывание, рассматривание, сравнение, сопоставление; продолжает поощрять появление настойчивости в достижении результата познавательных действий.</a:t>
            </a:r>
          </a:p>
        </p:txBody>
      </p:sp>
    </p:spTree>
    <p:extLst>
      <p:ext uri="{BB962C8B-B14F-4D97-AF65-F5344CB8AC3E}">
        <p14:creationId xmlns:p14="http://schemas.microsoft.com/office/powerpoint/2010/main" val="37043337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400" y="63500"/>
            <a:ext cx="12192000" cy="7078861"/>
          </a:xfrm>
          <a:prstGeom prst="rect">
            <a:avLst/>
          </a:prstGeom>
        </p:spPr>
        <p:txBody>
          <a:bodyPr wrap="square">
            <a:spAutoFit/>
          </a:bodyPr>
          <a:lstStyle/>
          <a:p>
            <a:r>
              <a:rPr lang="ru-RU" dirty="0">
                <a:latin typeface="Times New Roman" pitchFamily="18" charset="0"/>
                <a:cs typeface="Times New Roman" pitchFamily="18" charset="0"/>
              </a:rPr>
              <a:t>2) </a:t>
            </a:r>
            <a:r>
              <a:rPr lang="ru-RU" b="1" dirty="0">
                <a:solidFill>
                  <a:srgbClr val="00B050"/>
                </a:solidFill>
                <a:latin typeface="Times New Roman" pitchFamily="18" charset="0"/>
                <a:cs typeface="Times New Roman" pitchFamily="18" charset="0"/>
              </a:rPr>
              <a:t>Математические представления:</a:t>
            </a:r>
          </a:p>
          <a:p>
            <a:r>
              <a:rPr lang="ru-RU" dirty="0">
                <a:latin typeface="Times New Roman" pitchFamily="18" charset="0"/>
                <a:cs typeface="Times New Roman" pitchFamily="18" charset="0"/>
              </a:rPr>
              <a:t>педагог подводит детей к освоению простейших умений в различении формы окружающих предметов, используя </a:t>
            </a:r>
            <a:r>
              <a:rPr lang="ru-RU" dirty="0" err="1">
                <a:latin typeface="Times New Roman" pitchFamily="18" charset="0"/>
                <a:cs typeface="Times New Roman" pitchFamily="18" charset="0"/>
              </a:rPr>
              <a:t>предэталоные</a:t>
            </a:r>
            <a:r>
              <a:rPr lang="ru-RU" dirty="0">
                <a:latin typeface="Times New Roman" pitchFamily="18" charset="0"/>
                <a:cs typeface="Times New Roman" pitchFamily="18" charset="0"/>
              </a:rPr>
              <a:t> представления о шаре, кубе, круге, квадрате; подборе предметов и геометрических фигур по образцу, различению и сравниванию предметов по величине, выбору среди двух предметов при условии резких различий: большой и маленький, длинный и короткий, высокий и низкий. Поддерживает интерес детей к количественной стороне различных групп предметов (много и много, много и мало, много и один) предметов.</a:t>
            </a:r>
          </a:p>
          <a:p>
            <a:r>
              <a:rPr lang="ru-RU" dirty="0">
                <a:latin typeface="Times New Roman" pitchFamily="18" charset="0"/>
                <a:cs typeface="Times New Roman" pitchFamily="18" charset="0"/>
              </a:rPr>
              <a:t>3) </a:t>
            </a:r>
            <a:r>
              <a:rPr lang="ru-RU" b="1" dirty="0">
                <a:solidFill>
                  <a:srgbClr val="00B050"/>
                </a:solidFill>
                <a:latin typeface="Times New Roman" pitchFamily="18" charset="0"/>
                <a:cs typeface="Times New Roman" pitchFamily="18" charset="0"/>
              </a:rPr>
              <a:t>Окружающий мир:</a:t>
            </a:r>
          </a:p>
          <a:p>
            <a:r>
              <a:rPr lang="ru-RU" dirty="0">
                <a:latin typeface="Times New Roman" pitchFamily="18" charset="0"/>
                <a:cs typeface="Times New Roman" pitchFamily="18" charset="0"/>
              </a:rPr>
              <a:t>педагог расширяет представления детей об окружающем мире, знакомит их с явлениями общественной жизни, с деятельностью взрослых (повар варит кашу, шофер водит машину, доктор лечит); развивает представления о себе (о своем имени, именах близких родственников), о внешнем облике человека, о его физических особенностях (у каждого есть голова, руки, ноги, лицо; на лице - глаза, нос, рот и так далее); о его физических и эмоциональных состояниях (проголодался - насытился, устал - отдохнул; намочил - вытер; заплакал - засмеялся и так далее); о деятельности близких ребёнку людей ("Мама моет пол"; "Бабушка вяжет носочки"; "Сестра рисует"; "Дедушка читает газету"; "Брат строит гараж"; "Папа работает за компьютером" и тому подобное); о предметах, действиях с ними и их назначении: предметы домашнего обихода (посуда, мебель, одежда), игрушки, орудия труда (веник, метла, лопата, ведро, лейка и так далее</a:t>
            </a:r>
            <a:r>
              <a:rPr lang="ru-RU" dirty="0" smtClean="0">
                <a:latin typeface="Times New Roman" pitchFamily="18" charset="0"/>
                <a:cs typeface="Times New Roman" pitchFamily="18" charset="0"/>
              </a:rPr>
              <a:t>).</a:t>
            </a:r>
            <a:r>
              <a:rPr lang="ru-RU" dirty="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4</a:t>
            </a:r>
            <a:r>
              <a:rPr lang="ru-RU" dirty="0">
                <a:latin typeface="Times New Roman" pitchFamily="18" charset="0"/>
                <a:cs typeface="Times New Roman" pitchFamily="18" charset="0"/>
              </a:rPr>
              <a:t>) </a:t>
            </a:r>
            <a:r>
              <a:rPr lang="ru-RU" b="1" dirty="0">
                <a:solidFill>
                  <a:srgbClr val="00B050"/>
                </a:solidFill>
                <a:latin typeface="Times New Roman" pitchFamily="18" charset="0"/>
                <a:cs typeface="Times New Roman" pitchFamily="18" charset="0"/>
              </a:rPr>
              <a:t>Природа:</a:t>
            </a:r>
          </a:p>
          <a:p>
            <a:r>
              <a:rPr lang="ru-RU" dirty="0">
                <a:latin typeface="Times New Roman" pitchFamily="18" charset="0"/>
                <a:cs typeface="Times New Roman" pitchFamily="18" charset="0"/>
              </a:rPr>
              <a:t>в процессе ознакомления с природой педагог организует взаимодействие и направляет внимание детей на объекты живой и неживой природы, явления природы, которые доступны для непосредственного восприятия. Формирует представления о домашних и диких животных и их детенышах (особенности внешнего вида, части тела, питание, способы передвижения), о растениях ближайшего окружения (деревья, овощи, фрукты и другие), их характерных признаках (цвет, строение, поверхность, вкус), привлекает внимание и поддерживает интерес к объектам неживой природы (солнце, небо, облака, песок, вода), к некоторым явлениям природы (снег, дождь, радуга, ветер), поощряет бережное отношение к животным и растениям.</a:t>
            </a:r>
          </a:p>
          <a:p>
            <a:r>
              <a:rPr lang="ru-RU" dirty="0">
                <a:latin typeface="Times New Roman" pitchFamily="18" charset="0"/>
                <a:cs typeface="Times New Roman" pitchFamily="18" charset="0"/>
              </a:rPr>
              <a:t> </a:t>
            </a:r>
          </a:p>
          <a:p>
            <a:endParaRPr lang="ru-RU" sz="2200" dirty="0">
              <a:latin typeface="Times New Roman" pitchFamily="18" charset="0"/>
              <a:cs typeface="Times New Roman" pitchFamily="18" charset="0"/>
            </a:endParaRPr>
          </a:p>
        </p:txBody>
      </p:sp>
    </p:spTree>
    <p:extLst>
      <p:ext uri="{BB962C8B-B14F-4D97-AF65-F5344CB8AC3E}">
        <p14:creationId xmlns:p14="http://schemas.microsoft.com/office/powerpoint/2010/main" val="29869016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5016758"/>
          </a:xfrm>
          <a:prstGeom prst="rect">
            <a:avLst/>
          </a:prstGeom>
        </p:spPr>
        <p:txBody>
          <a:bodyPr wrap="square">
            <a:spAutoFit/>
          </a:bodyPr>
          <a:lstStyle/>
          <a:p>
            <a:r>
              <a:rPr lang="ru-RU" sz="2000" b="1" dirty="0">
                <a:solidFill>
                  <a:srgbClr val="FF0000"/>
                </a:solidFill>
                <a:latin typeface="Times New Roman" pitchFamily="18" charset="0"/>
                <a:cs typeface="Times New Roman" pitchFamily="18" charset="0"/>
              </a:rPr>
              <a:t>20. Речевое развитие.</a:t>
            </a:r>
          </a:p>
          <a:p>
            <a:r>
              <a:rPr lang="ru-RU" sz="2000" dirty="0">
                <a:latin typeface="Times New Roman" pitchFamily="18" charset="0"/>
                <a:cs typeface="Times New Roman" pitchFamily="18" charset="0"/>
              </a:rPr>
              <a:t>20.1. От 2 месяцев до 1 года.</a:t>
            </a:r>
          </a:p>
          <a:p>
            <a:r>
              <a:rPr lang="ru-RU" sz="2000" dirty="0">
                <a:latin typeface="Times New Roman" pitchFamily="18" charset="0"/>
                <a:cs typeface="Times New Roman" pitchFamily="18" charset="0"/>
              </a:rPr>
              <a:t>20.1.1. В области речевого развития основными задачами образовательной деятельности являются:</a:t>
            </a:r>
          </a:p>
          <a:p>
            <a:pPr marL="285750" indent="-285750">
              <a:buFont typeface="Wingdings" pitchFamily="2" charset="2"/>
              <a:buChar char="v"/>
            </a:pPr>
            <a:r>
              <a:rPr lang="ru-RU" sz="2000" dirty="0" smtClean="0">
                <a:solidFill>
                  <a:srgbClr val="0070C0"/>
                </a:solidFill>
                <a:latin typeface="Times New Roman" pitchFamily="18" charset="0"/>
                <a:cs typeface="Times New Roman" pitchFamily="18" charset="0"/>
              </a:rPr>
              <a:t>с </a:t>
            </a:r>
            <a:r>
              <a:rPr lang="ru-RU" sz="2000" dirty="0">
                <a:solidFill>
                  <a:srgbClr val="0070C0"/>
                </a:solidFill>
                <a:latin typeface="Times New Roman" pitchFamily="18" charset="0"/>
                <a:cs typeface="Times New Roman" pitchFamily="18" charset="0"/>
              </a:rPr>
              <a:t>2 месяцев</a:t>
            </a:r>
            <a:r>
              <a:rPr lang="ru-RU" sz="2000" dirty="0">
                <a:latin typeface="Times New Roman" pitchFamily="18" charset="0"/>
                <a:cs typeface="Times New Roman" pitchFamily="18" charset="0"/>
              </a:rPr>
              <a:t>: формировать предпосылки для развития речи; активизировать интонационную выразительность речевых реакций и вокализаций; побуждать вступать со взрослым в общение, эмоционально вызывая ребёнка повторять фонемы, повторять за ребёнком фонемы, произносимые им; вводить в речь слова, связывая их со смысловым содержанием;</a:t>
            </a:r>
          </a:p>
          <a:p>
            <a:pPr marL="285750" indent="-285750">
              <a:buFont typeface="Wingdings" pitchFamily="2" charset="2"/>
              <a:buChar char="v"/>
            </a:pPr>
            <a:r>
              <a:rPr lang="ru-RU" sz="2000" dirty="0" smtClean="0">
                <a:solidFill>
                  <a:srgbClr val="0070C0"/>
                </a:solidFill>
                <a:latin typeface="Times New Roman" pitchFamily="18" charset="0"/>
                <a:cs typeface="Times New Roman" pitchFamily="18" charset="0"/>
              </a:rPr>
              <a:t>с </a:t>
            </a:r>
            <a:r>
              <a:rPr lang="ru-RU" sz="2000" dirty="0">
                <a:solidFill>
                  <a:srgbClr val="0070C0"/>
                </a:solidFill>
                <a:latin typeface="Times New Roman" pitchFamily="18" charset="0"/>
                <a:cs typeface="Times New Roman" pitchFamily="18" charset="0"/>
              </a:rPr>
              <a:t>6 месяцев</a:t>
            </a:r>
            <a:r>
              <a:rPr lang="ru-RU" sz="2000" dirty="0">
                <a:latin typeface="Times New Roman" pitchFamily="18" charset="0"/>
                <a:cs typeface="Times New Roman" pitchFamily="18" charset="0"/>
              </a:rPr>
              <a:t>: развивать способность понимания речи взрослого, находить взглядом, а затем и указательным жестом названную педагогом знакомую игрушку, предмет; развивать предпосылки активной речи (лепет, подражание простым слогам и звукосочетаниям), поддерживать стремление детей вступать в контакт с окружающими взрослыми и детьми в играх;</a:t>
            </a:r>
          </a:p>
          <a:p>
            <a:pPr marL="285750" indent="-285750">
              <a:buFont typeface="Wingdings" pitchFamily="2" charset="2"/>
              <a:buChar char="v"/>
            </a:pPr>
            <a:r>
              <a:rPr lang="ru-RU" sz="2000" dirty="0" smtClean="0">
                <a:solidFill>
                  <a:srgbClr val="0070C0"/>
                </a:solidFill>
                <a:latin typeface="Times New Roman" pitchFamily="18" charset="0"/>
                <a:cs typeface="Times New Roman" pitchFamily="18" charset="0"/>
              </a:rPr>
              <a:t>с </a:t>
            </a:r>
            <a:r>
              <a:rPr lang="ru-RU" sz="2000" dirty="0">
                <a:solidFill>
                  <a:srgbClr val="0070C0"/>
                </a:solidFill>
                <a:latin typeface="Times New Roman" pitchFamily="18" charset="0"/>
                <a:cs typeface="Times New Roman" pitchFamily="18" charset="0"/>
              </a:rPr>
              <a:t>9 месяцев</a:t>
            </a:r>
            <a:r>
              <a:rPr lang="ru-RU" sz="2000" dirty="0">
                <a:latin typeface="Times New Roman" pitchFamily="18" charset="0"/>
                <a:cs typeface="Times New Roman" pitchFamily="18" charset="0"/>
              </a:rPr>
              <a:t>: развивать понимание речи: обогащать пассивный словарь детей, формировать умение различать близких; закреплять умение находить предмет по слову педагога, выполнять движения, действия; находить по слову педагога из 5-8 знакомых игрушек одну, узнавать изображение знакомого предмета на картинках; развивать активную речь: произносить первые облегченные слова, обозначающие названия знакомых предметов и действий.</a:t>
            </a:r>
          </a:p>
        </p:txBody>
      </p:sp>
    </p:spTree>
    <p:extLst>
      <p:ext uri="{BB962C8B-B14F-4D97-AF65-F5344CB8AC3E}">
        <p14:creationId xmlns:p14="http://schemas.microsoft.com/office/powerpoint/2010/main" val="28387908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247864"/>
          </a:xfrm>
          <a:prstGeom prst="rect">
            <a:avLst/>
          </a:prstGeom>
        </p:spPr>
        <p:txBody>
          <a:bodyPr wrap="square">
            <a:spAutoFit/>
          </a:bodyPr>
          <a:lstStyle/>
          <a:p>
            <a:pPr algn="just"/>
            <a:r>
              <a:rPr lang="ru-RU" sz="2000" dirty="0">
                <a:latin typeface="Times New Roman" pitchFamily="18" charset="0"/>
                <a:cs typeface="Times New Roman" pitchFamily="18" charset="0"/>
              </a:rPr>
              <a:t>20.1.2</a:t>
            </a:r>
            <a:r>
              <a:rPr lang="ru-RU" sz="2000" b="1" dirty="0">
                <a:solidFill>
                  <a:srgbClr val="FF0000"/>
                </a:solidFill>
                <a:latin typeface="Times New Roman" pitchFamily="18" charset="0"/>
                <a:cs typeface="Times New Roman" pitchFamily="18" charset="0"/>
              </a:rPr>
              <a:t>. Содержание образовательной деятельности</a:t>
            </a:r>
            <a:r>
              <a:rPr lang="ru-RU" sz="2000" dirty="0">
                <a:latin typeface="Times New Roman" pitchFamily="18" charset="0"/>
                <a:cs typeface="Times New Roman" pitchFamily="18" charset="0"/>
              </a:rPr>
              <a:t>.</a:t>
            </a:r>
          </a:p>
          <a:p>
            <a:pPr marL="285750" indent="-285750" algn="just">
              <a:buFont typeface="Wingdings" pitchFamily="2" charset="2"/>
              <a:buChar char="v"/>
            </a:pPr>
            <a:r>
              <a:rPr lang="ru-RU" sz="2000" dirty="0" smtClean="0">
                <a:solidFill>
                  <a:srgbClr val="0070C0"/>
                </a:solidFill>
                <a:latin typeface="Times New Roman" pitchFamily="18" charset="0"/>
                <a:cs typeface="Times New Roman" pitchFamily="18" charset="0"/>
              </a:rPr>
              <a:t>С </a:t>
            </a:r>
            <a:r>
              <a:rPr lang="ru-RU" sz="2000" dirty="0">
                <a:solidFill>
                  <a:srgbClr val="0070C0"/>
                </a:solidFill>
                <a:latin typeface="Times New Roman" pitchFamily="18" charset="0"/>
                <a:cs typeface="Times New Roman" pitchFamily="18" charset="0"/>
              </a:rPr>
              <a:t>2 месяцев </a:t>
            </a:r>
            <a:r>
              <a:rPr lang="ru-RU" sz="2000" dirty="0">
                <a:latin typeface="Times New Roman" pitchFamily="18" charset="0"/>
                <a:cs typeface="Times New Roman" pitchFamily="18" charset="0"/>
              </a:rPr>
              <a:t>- подготовительный этап речевого развития. Педагог дает образцы правильного произношения звуков родного языка, интонационно-выразительной речи. При этом старается побудить ребёнка к </a:t>
            </a:r>
            <a:r>
              <a:rPr lang="ru-RU" sz="2000" dirty="0" err="1">
                <a:latin typeface="Times New Roman" pitchFamily="18" charset="0"/>
                <a:cs typeface="Times New Roman" pitchFamily="18" charset="0"/>
              </a:rPr>
              <a:t>гулению</a:t>
            </a:r>
            <a:r>
              <a:rPr lang="ru-RU" sz="2000" dirty="0">
                <a:latin typeface="Times New Roman" pitchFamily="18" charset="0"/>
                <a:cs typeface="Times New Roman" pitchFamily="18" charset="0"/>
              </a:rPr>
              <a:t>.</a:t>
            </a:r>
          </a:p>
          <a:p>
            <a:pPr marL="285750" indent="-285750" algn="just">
              <a:buFont typeface="Wingdings" pitchFamily="2" charset="2"/>
              <a:buChar char="v"/>
            </a:pPr>
            <a:r>
              <a:rPr lang="ru-RU" sz="2000" dirty="0" smtClean="0">
                <a:latin typeface="Times New Roman" pitchFamily="18" charset="0"/>
                <a:cs typeface="Times New Roman" pitchFamily="18" charset="0"/>
              </a:rPr>
              <a:t>С </a:t>
            </a:r>
            <a:r>
              <a:rPr lang="ru-RU" sz="2000" dirty="0">
                <a:latin typeface="Times New Roman" pitchFamily="18" charset="0"/>
                <a:cs typeface="Times New Roman" pitchFamily="18" charset="0"/>
              </a:rPr>
              <a:t>4 месяцев - педагог побуждает ребёнка к произнесению первых гласных звуков. Речевые игры-упражнения с детьми строятся на содержании фольклорных текстов, которые обыгрывают предметы, игрушки.</a:t>
            </a:r>
          </a:p>
          <a:p>
            <a:pPr marL="285750" indent="-285750" algn="just">
              <a:buFont typeface="Wingdings" pitchFamily="2" charset="2"/>
              <a:buChar char="v"/>
            </a:pPr>
            <a:r>
              <a:rPr lang="ru-RU" sz="2000" dirty="0" smtClean="0">
                <a:solidFill>
                  <a:srgbClr val="0070C0"/>
                </a:solidFill>
                <a:latin typeface="Times New Roman" pitchFamily="18" charset="0"/>
                <a:cs typeface="Times New Roman" pitchFamily="18" charset="0"/>
              </a:rPr>
              <a:t>С </a:t>
            </a:r>
            <a:r>
              <a:rPr lang="ru-RU" sz="2000" dirty="0">
                <a:solidFill>
                  <a:srgbClr val="0070C0"/>
                </a:solidFill>
                <a:latin typeface="Times New Roman" pitchFamily="18" charset="0"/>
                <a:cs typeface="Times New Roman" pitchFamily="18" charset="0"/>
              </a:rPr>
              <a:t>6 месяцев </a:t>
            </a:r>
            <a:r>
              <a:rPr lang="ru-RU" sz="2000" dirty="0">
                <a:latin typeface="Times New Roman" pitchFamily="18" charset="0"/>
                <a:cs typeface="Times New Roman" pitchFamily="18" charset="0"/>
              </a:rPr>
              <a:t>- педагог побуждает ребёнка к общению со взрослым и сверстниками, к поисковым действиям относительно названного предмета, использует вопрос "Где?", ребёнок находит названный предмет (делает указательный жест), выбирая из 2-3-х рядом стоящих предметов. Педагог формирует у ребёнка умение вслушиваться в произносимые им звуки, слова, различать интонацию голоса, понимать некоторые слова, устанавливать связь между словом и предметом. У ребёнка появляется лепет, который формируется через подражание на основе уже имеющихся слогов.</a:t>
            </a:r>
          </a:p>
          <a:p>
            <a:pPr marL="285750" indent="-285750" algn="just">
              <a:buFont typeface="Wingdings" pitchFamily="2" charset="2"/>
              <a:buChar char="v"/>
            </a:pPr>
            <a:r>
              <a:rPr lang="ru-RU" sz="2000" dirty="0" smtClean="0">
                <a:solidFill>
                  <a:srgbClr val="0070C0"/>
                </a:solidFill>
                <a:latin typeface="Times New Roman" pitchFamily="18" charset="0"/>
                <a:cs typeface="Times New Roman" pitchFamily="18" charset="0"/>
              </a:rPr>
              <a:t>С </a:t>
            </a:r>
            <a:r>
              <a:rPr lang="ru-RU" sz="2000" dirty="0">
                <a:solidFill>
                  <a:srgbClr val="0070C0"/>
                </a:solidFill>
                <a:latin typeface="Times New Roman" pitchFamily="18" charset="0"/>
                <a:cs typeface="Times New Roman" pitchFamily="18" charset="0"/>
              </a:rPr>
              <a:t>9 месяцев </a:t>
            </a:r>
            <a:r>
              <a:rPr lang="ru-RU" sz="2000" dirty="0">
                <a:latin typeface="Times New Roman" pitchFamily="18" charset="0"/>
                <a:cs typeface="Times New Roman" pitchFamily="18" charset="0"/>
              </a:rPr>
              <a:t>- педагог формирует у ребёнка умение понимать обращенную к нему речь в виде четких коротких фраз и отдельных слов. Новые (незнакомые ребёнку) слова педагогом выделяются интонацией, медленным тщательным проговариванием и многократными повторениями. В процессе действий по уходу за детьми педагог закрепляет в речи новые простые слова, развивает умения называть окружающие предметы быта, мебели, игрушек, одежды; поощряет выполнение простых игровых действий по словесному указанию взрослого; развивает умение детей узнавать и называть слова (при помощи </a:t>
            </a:r>
            <a:r>
              <a:rPr lang="ru-RU" sz="2000" dirty="0" err="1">
                <a:latin typeface="Times New Roman" pitchFamily="18" charset="0"/>
                <a:cs typeface="Times New Roman" pitchFamily="18" charset="0"/>
              </a:rPr>
              <a:t>лепетных</a:t>
            </a:r>
            <a:r>
              <a:rPr lang="ru-RU" sz="2000" dirty="0">
                <a:latin typeface="Times New Roman" pitchFamily="18" charset="0"/>
                <a:cs typeface="Times New Roman" pitchFamily="18" charset="0"/>
              </a:rPr>
              <a:t> слов, звукоподражаний), обогащает активный словарь словами, состоящими из двух одинаковых слогов. Педагог закрепляет у ребёнка умение откликаться на свое имя, показывать окружающие предметы.</a:t>
            </a:r>
          </a:p>
        </p:txBody>
      </p:sp>
    </p:spTree>
    <p:extLst>
      <p:ext uri="{BB962C8B-B14F-4D97-AF65-F5344CB8AC3E}">
        <p14:creationId xmlns:p14="http://schemas.microsoft.com/office/powerpoint/2010/main" val="1693471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900" y="0"/>
            <a:ext cx="12103100" cy="6247864"/>
          </a:xfrm>
          <a:prstGeom prst="rect">
            <a:avLst/>
          </a:prstGeom>
        </p:spPr>
        <p:txBody>
          <a:bodyPr wrap="square">
            <a:spAutoFit/>
          </a:bodyPr>
          <a:lstStyle/>
          <a:p>
            <a:r>
              <a:rPr lang="ru-RU" sz="2000" dirty="0">
                <a:latin typeface="Times New Roman" pitchFamily="18" charset="0"/>
                <a:cs typeface="Times New Roman" pitchFamily="18" charset="0"/>
              </a:rPr>
              <a:t>20.2. </a:t>
            </a:r>
            <a:r>
              <a:rPr lang="ru-RU" sz="2000" b="1" dirty="0">
                <a:solidFill>
                  <a:srgbClr val="FF0000"/>
                </a:solidFill>
                <a:latin typeface="Times New Roman" pitchFamily="18" charset="0"/>
                <a:cs typeface="Times New Roman" pitchFamily="18" charset="0"/>
              </a:rPr>
              <a:t>От 1 года до 2 лет</a:t>
            </a:r>
            <a:r>
              <a:rPr lang="ru-RU" sz="2000" dirty="0">
                <a:solidFill>
                  <a:srgbClr val="FF0000"/>
                </a:solidFill>
                <a:latin typeface="Times New Roman" pitchFamily="18" charset="0"/>
                <a:cs typeface="Times New Roman" pitchFamily="18" charset="0"/>
              </a:rPr>
              <a:t>.</a:t>
            </a:r>
          </a:p>
          <a:p>
            <a:r>
              <a:rPr lang="ru-RU" sz="2000" dirty="0">
                <a:latin typeface="Times New Roman" pitchFamily="18" charset="0"/>
                <a:cs typeface="Times New Roman" pitchFamily="18" charset="0"/>
              </a:rPr>
              <a:t>20.2.1. В области речевого развития основными задачами образовательной деятельности являются:</a:t>
            </a:r>
          </a:p>
          <a:p>
            <a:r>
              <a:rPr lang="ru-RU" sz="2000" dirty="0">
                <a:latin typeface="Times New Roman" pitchFamily="18" charset="0"/>
                <a:cs typeface="Times New Roman" pitchFamily="18" charset="0"/>
              </a:rPr>
              <a:t>1) </a:t>
            </a:r>
            <a:r>
              <a:rPr lang="ru-RU" sz="2000" dirty="0">
                <a:solidFill>
                  <a:srgbClr val="FF0000"/>
                </a:solidFill>
                <a:latin typeface="Times New Roman" pitchFamily="18" charset="0"/>
                <a:cs typeface="Times New Roman" pitchFamily="18" charset="0"/>
              </a:rPr>
              <a:t>от 1 года до 1 года 6 месяцев</a:t>
            </a:r>
            <a:r>
              <a:rPr lang="ru-RU" sz="2000" dirty="0">
                <a:latin typeface="Times New Roman" pitchFamily="18" charset="0"/>
                <a:cs typeface="Times New Roman" pitchFamily="18" charset="0"/>
              </a:rPr>
              <a:t>:</a:t>
            </a:r>
          </a:p>
          <a:p>
            <a:pPr marL="342900" indent="-342900" algn="just">
              <a:buFont typeface="Wingdings" pitchFamily="2" charset="2"/>
              <a:buChar char="v"/>
            </a:pPr>
            <a:r>
              <a:rPr lang="ru-RU" sz="2000" dirty="0">
                <a:latin typeface="Times New Roman" pitchFamily="18" charset="0"/>
                <a:cs typeface="Times New Roman" pitchFamily="18" charset="0"/>
              </a:rPr>
              <a:t>развитие понимания речи: расширять запас понимаемых слов; закреплять умения понимать слова, обозначающие части тела человека, бытовые и игровые действия, признаки предметов; понимать простые по конструкции фразы взрослого;</a:t>
            </a:r>
          </a:p>
          <a:p>
            <a:pPr marL="342900" indent="-342900" algn="just">
              <a:buFont typeface="Wingdings" pitchFamily="2" charset="2"/>
              <a:buChar char="v"/>
            </a:pPr>
            <a:r>
              <a:rPr lang="ru-RU" sz="2000" dirty="0">
                <a:latin typeface="Times New Roman" pitchFamily="18" charset="0"/>
                <a:cs typeface="Times New Roman" pitchFamily="18" charset="0"/>
              </a:rPr>
              <a:t>развитие активной речи: продолжать формировать у детей умение произносить несложные звукоподражания, простые слова; развивать речевое общение со взрослым; стимулировать детей подражать речи взрослого человека, повторять за взрослым и произносить самостоятельно слова, обозначающие близких ребёнку людей, знакомые предметы и игрушки, некоторые действия; добиваться от детей коротких фраз; воспитывать у детей потребность в общении;</a:t>
            </a:r>
          </a:p>
          <a:p>
            <a:pPr marL="342900" indent="-342900" algn="just">
              <a:buFont typeface="Wingdings" pitchFamily="2" charset="2"/>
              <a:buChar char="v"/>
            </a:pPr>
            <a:r>
              <a:rPr lang="ru-RU" sz="2000" dirty="0">
                <a:latin typeface="Times New Roman" pitchFamily="18" charset="0"/>
                <a:cs typeface="Times New Roman" pitchFamily="18" charset="0"/>
              </a:rPr>
              <a:t>привлекать малышей к слушанию произведений народного фольклора (</a:t>
            </a:r>
            <a:r>
              <a:rPr lang="ru-RU" sz="2000" dirty="0" err="1">
                <a:latin typeface="Times New Roman" pitchFamily="18" charset="0"/>
                <a:cs typeface="Times New Roman" pitchFamily="18" charset="0"/>
              </a:rPr>
              <a:t>потешки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пестушки</a:t>
            </a:r>
            <a:r>
              <a:rPr lang="ru-RU" sz="2000" dirty="0">
                <a:latin typeface="Times New Roman" pitchFamily="18" charset="0"/>
                <a:cs typeface="Times New Roman" pitchFamily="18" charset="0"/>
              </a:rPr>
              <a:t>, песенки, сказки) с наглядным сопровождением (игрушки для малышей, книжки-игрушки, книжки-картинки) и игровыми действиями с игрушками;</a:t>
            </a:r>
          </a:p>
          <a:p>
            <a:pPr marL="342900" indent="-342900" algn="just">
              <a:buFont typeface="Wingdings" pitchFamily="2" charset="2"/>
              <a:buChar char="v"/>
            </a:pPr>
            <a:r>
              <a:rPr lang="ru-RU" sz="2000" dirty="0">
                <a:latin typeface="Times New Roman" pitchFamily="18" charset="0"/>
                <a:cs typeface="Times New Roman" pitchFamily="18" charset="0"/>
              </a:rPr>
              <a:t>реагировать улыбкой и движениями на эмоциональные реакции малыша при чтении и </a:t>
            </a:r>
            <a:r>
              <a:rPr lang="ru-RU" sz="2000" dirty="0" err="1">
                <a:latin typeface="Times New Roman" pitchFamily="18" charset="0"/>
                <a:cs typeface="Times New Roman" pitchFamily="18" charset="0"/>
              </a:rPr>
              <a:t>пропевании</a:t>
            </a:r>
            <a:r>
              <a:rPr lang="ru-RU" sz="2000" dirty="0">
                <a:latin typeface="Times New Roman" pitchFamily="18" charset="0"/>
                <a:cs typeface="Times New Roman" pitchFamily="18" charset="0"/>
              </a:rPr>
              <a:t> фольклорных текстов;</a:t>
            </a:r>
          </a:p>
          <a:p>
            <a:pPr marL="342900" indent="-342900" algn="just">
              <a:buFont typeface="Wingdings" pitchFamily="2" charset="2"/>
              <a:buChar char="v"/>
            </a:pPr>
            <a:r>
              <a:rPr lang="ru-RU" sz="2000" dirty="0">
                <a:latin typeface="Times New Roman" pitchFamily="18" charset="0"/>
                <a:cs typeface="Times New Roman" pitchFamily="18" charset="0"/>
              </a:rPr>
              <a:t>побуждать к повторению за педагогом при чтении слов стихотворного текста, песенок, выполнению действий, о которых идет речь в произведении;</a:t>
            </a:r>
          </a:p>
          <a:p>
            <a:pPr marL="342900" indent="-342900" algn="just">
              <a:buFont typeface="Wingdings" pitchFamily="2" charset="2"/>
              <a:buChar char="v"/>
            </a:pPr>
            <a:r>
              <a:rPr lang="ru-RU" sz="2000" dirty="0">
                <a:latin typeface="Times New Roman" pitchFamily="18" charset="0"/>
                <a:cs typeface="Times New Roman" pitchFamily="18" charset="0"/>
              </a:rPr>
              <a:t>рассматривать вместе с педагогом и узнавать изображенные в книжках-картинках предметы и действия, о которых говорилось в произведении</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4461948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5632311"/>
          </a:xfrm>
          <a:prstGeom prst="rect">
            <a:avLst/>
          </a:prstGeom>
        </p:spPr>
        <p:txBody>
          <a:bodyPr wrap="square">
            <a:spAutoFit/>
          </a:bodyPr>
          <a:lstStyle/>
          <a:p>
            <a:pPr algn="just"/>
            <a:r>
              <a:rPr lang="ru-RU" sz="2000" dirty="0">
                <a:latin typeface="Times New Roman" pitchFamily="18" charset="0"/>
                <a:cs typeface="Times New Roman" pitchFamily="18" charset="0"/>
              </a:rPr>
              <a:t>2) </a:t>
            </a:r>
            <a:r>
              <a:rPr lang="ru-RU" sz="2000" dirty="0">
                <a:solidFill>
                  <a:srgbClr val="FF0000"/>
                </a:solidFill>
                <a:latin typeface="Times New Roman" pitchFamily="18" charset="0"/>
                <a:cs typeface="Times New Roman" pitchFamily="18" charset="0"/>
              </a:rPr>
              <a:t>от 1 года 6 месяцев до 2 лет:</a:t>
            </a:r>
          </a:p>
          <a:p>
            <a:pPr marL="342900" indent="-342900" algn="just">
              <a:buFont typeface="Wingdings" pitchFamily="2" charset="2"/>
              <a:buChar char="v"/>
            </a:pPr>
            <a:r>
              <a:rPr lang="ru-RU" sz="2000" dirty="0">
                <a:latin typeface="Times New Roman" pitchFamily="18" charset="0"/>
                <a:cs typeface="Times New Roman" pitchFamily="18" charset="0"/>
              </a:rPr>
              <a:t>развитие понимания речи: закреплять умение понимать слова, обозначающие предметы, некоторые действия, признаки, размер, цвет, местоположение; понимать речь взрослого и выполнять его просьбы; выполнять несложные поручения;</a:t>
            </a:r>
          </a:p>
          <a:p>
            <a:pPr marL="342900" indent="-342900" algn="just">
              <a:buFont typeface="Wingdings" pitchFamily="2" charset="2"/>
              <a:buChar char="v"/>
            </a:pPr>
            <a:r>
              <a:rPr lang="ru-RU" sz="2000" dirty="0">
                <a:latin typeface="Times New Roman" pitchFamily="18" charset="0"/>
                <a:cs typeface="Times New Roman" pitchFamily="18" charset="0"/>
              </a:rPr>
              <a:t>развитие активной речи: побуждать детей использовать накопленный запас слов по подражанию и самостоятельно, упражнять в замене звукоподражательных слов общеупотребительными; способствовать развитию диалогической речи, воспроизводить за взрослым отдельные слова и короткие фразы; побуждать детей употреблять несложные для произношения слова и простые предложения;</a:t>
            </a:r>
          </a:p>
          <a:p>
            <a:pPr marL="342900" indent="-342900" algn="just">
              <a:buFont typeface="Wingdings" pitchFamily="2" charset="2"/>
              <a:buChar char="v"/>
            </a:pPr>
            <a:r>
              <a:rPr lang="ru-RU" sz="2000" dirty="0">
                <a:latin typeface="Times New Roman" pitchFamily="18" charset="0"/>
                <a:cs typeface="Times New Roman" pitchFamily="18" charset="0"/>
              </a:rPr>
              <a:t>развивать умение слушать чтение взрослым наизусть </a:t>
            </a:r>
            <a:r>
              <a:rPr lang="ru-RU" sz="2000" dirty="0" err="1">
                <a:latin typeface="Times New Roman" pitchFamily="18" charset="0"/>
                <a:cs typeface="Times New Roman" pitchFamily="18" charset="0"/>
              </a:rPr>
              <a:t>потешек</a:t>
            </a:r>
            <a:r>
              <a:rPr lang="ru-RU" sz="2000" dirty="0">
                <a:latin typeface="Times New Roman" pitchFamily="18" charset="0"/>
                <a:cs typeface="Times New Roman" pitchFamily="18" charset="0"/>
              </a:rPr>
              <a:t>, стихов, песенок, сказок с наглядным сопровождением (картинки, игрушки, книжки-игрушки, книжки-картинки);</a:t>
            </a:r>
          </a:p>
          <a:p>
            <a:pPr marL="342900" indent="-342900" algn="just">
              <a:buFont typeface="Wingdings" pitchFamily="2" charset="2"/>
              <a:buChar char="v"/>
            </a:pPr>
            <a:r>
              <a:rPr lang="ru-RU" sz="2000" dirty="0">
                <a:latin typeface="Times New Roman" pitchFamily="18" charset="0"/>
                <a:cs typeface="Times New Roman" pitchFamily="18" charset="0"/>
              </a:rPr>
              <a:t>развивать у детей умение эмоционально откликаться на ритм и мелодичность </a:t>
            </a:r>
            <a:r>
              <a:rPr lang="ru-RU" sz="2000" dirty="0" err="1">
                <a:latin typeface="Times New Roman" pitchFamily="18" charset="0"/>
                <a:cs typeface="Times New Roman" pitchFamily="18" charset="0"/>
              </a:rPr>
              <a:t>пестушек</a:t>
            </a:r>
            <a:r>
              <a:rPr lang="ru-RU" sz="2000" dirty="0">
                <a:latin typeface="Times New Roman" pitchFamily="18" charset="0"/>
                <a:cs typeface="Times New Roman" pitchFamily="18" charset="0"/>
              </a:rPr>
              <a:t>, песенок, </a:t>
            </a:r>
            <a:r>
              <a:rPr lang="ru-RU" sz="2000" dirty="0" err="1">
                <a:latin typeface="Times New Roman" pitchFamily="18" charset="0"/>
                <a:cs typeface="Times New Roman" pitchFamily="18" charset="0"/>
              </a:rPr>
              <a:t>потешек</a:t>
            </a:r>
            <a:r>
              <a:rPr lang="ru-RU" sz="2000" dirty="0">
                <a:latin typeface="Times New Roman" pitchFamily="18" charset="0"/>
                <a:cs typeface="Times New Roman" pitchFamily="18" charset="0"/>
              </a:rPr>
              <a:t>, сказок;</a:t>
            </a:r>
          </a:p>
          <a:p>
            <a:pPr marL="342900" indent="-342900" algn="just">
              <a:buFont typeface="Wingdings" pitchFamily="2" charset="2"/>
              <a:buChar char="v"/>
            </a:pPr>
            <a:r>
              <a:rPr lang="ru-RU" sz="2000" dirty="0">
                <a:latin typeface="Times New Roman" pitchFamily="18" charset="0"/>
                <a:cs typeface="Times New Roman" pitchFamily="18" charset="0"/>
              </a:rPr>
              <a:t>поддерживать положительные эмоциональные и избирательные реакции в процессе чтения произведений фольклора и коротких литературных художественных произведений;</a:t>
            </a:r>
          </a:p>
          <a:p>
            <a:pPr marL="342900" indent="-342900" algn="just">
              <a:buFont typeface="Wingdings" pitchFamily="2" charset="2"/>
              <a:buChar char="v"/>
            </a:pPr>
            <a:r>
              <a:rPr lang="ru-RU" sz="2000" dirty="0">
                <a:latin typeface="Times New Roman" pitchFamily="18" charset="0"/>
                <a:cs typeface="Times New Roman" pitchFamily="18" charset="0"/>
              </a:rPr>
              <a:t>формировать умение показывать и называть предметы, объекты, изображенные в книжках-картинках; показывая, называть совершаемые персонажами действия;</a:t>
            </a:r>
          </a:p>
          <a:p>
            <a:pPr marL="342900" indent="-342900" algn="just">
              <a:buFont typeface="Wingdings" pitchFamily="2" charset="2"/>
              <a:buChar char="v"/>
            </a:pPr>
            <a:r>
              <a:rPr lang="ru-RU" sz="2000" dirty="0">
                <a:latin typeface="Times New Roman" pitchFamily="18" charset="0"/>
                <a:cs typeface="Times New Roman" pitchFamily="18" charset="0"/>
              </a:rPr>
              <a:t>воспринимать вопросительные и восклицательные интонации поэтических произведений;</a:t>
            </a:r>
          </a:p>
          <a:p>
            <a:pPr marL="342900" indent="-342900" algn="just">
              <a:buFont typeface="Wingdings" pitchFamily="2" charset="2"/>
              <a:buChar char="v"/>
            </a:pPr>
            <a:r>
              <a:rPr lang="ru-RU" sz="2000" dirty="0">
                <a:latin typeface="Times New Roman" pitchFamily="18" charset="0"/>
                <a:cs typeface="Times New Roman" pitchFamily="18" charset="0"/>
              </a:rPr>
              <a:t>побуждать договаривать (заканчивать) слова и строчки знакомых ребёнку песенок и стихов.</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7521374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400" y="0"/>
            <a:ext cx="12103100" cy="6494085"/>
          </a:xfrm>
          <a:prstGeom prst="rect">
            <a:avLst/>
          </a:prstGeom>
        </p:spPr>
        <p:txBody>
          <a:bodyPr wrap="square">
            <a:spAutoFit/>
          </a:bodyPr>
          <a:lstStyle/>
          <a:p>
            <a:pPr algn="just"/>
            <a:r>
              <a:rPr lang="ru-RU" sz="1600" dirty="0">
                <a:latin typeface="Times New Roman" pitchFamily="18" charset="0"/>
                <a:cs typeface="Times New Roman" pitchFamily="18" charset="0"/>
              </a:rPr>
              <a:t>20.2.2. </a:t>
            </a:r>
            <a:r>
              <a:rPr lang="ru-RU" sz="1600" b="1" dirty="0">
                <a:solidFill>
                  <a:srgbClr val="FF0000"/>
                </a:solidFill>
                <a:latin typeface="Times New Roman" pitchFamily="18" charset="0"/>
                <a:cs typeface="Times New Roman" pitchFamily="18" charset="0"/>
              </a:rPr>
              <a:t>Содержание образовательной деятельности</a:t>
            </a:r>
            <a:r>
              <a:rPr lang="ru-RU" sz="1600" dirty="0">
                <a:latin typeface="Times New Roman" pitchFamily="18" charset="0"/>
                <a:cs typeface="Times New Roman" pitchFamily="18" charset="0"/>
              </a:rPr>
              <a:t>.</a:t>
            </a:r>
          </a:p>
          <a:p>
            <a:pPr algn="just"/>
            <a:r>
              <a:rPr lang="ru-RU" sz="1600" dirty="0">
                <a:latin typeface="Times New Roman" pitchFamily="18" charset="0"/>
                <a:cs typeface="Times New Roman" pitchFamily="18" charset="0"/>
              </a:rPr>
              <a:t>1) </a:t>
            </a:r>
            <a:r>
              <a:rPr lang="ru-RU" sz="1600" dirty="0">
                <a:solidFill>
                  <a:srgbClr val="FF0000"/>
                </a:solidFill>
                <a:latin typeface="Times New Roman" pitchFamily="18" charset="0"/>
                <a:cs typeface="Times New Roman" pitchFamily="18" charset="0"/>
              </a:rPr>
              <a:t>От 1 года до 1 года 6 месяцев:</a:t>
            </a:r>
          </a:p>
          <a:p>
            <a:pPr algn="just"/>
            <a:r>
              <a:rPr lang="ru-RU" sz="1600" dirty="0">
                <a:latin typeface="Times New Roman" pitchFamily="18" charset="0"/>
                <a:cs typeface="Times New Roman" pitchFamily="18" charset="0"/>
              </a:rPr>
              <a:t>развитие понимания речи: педагог расширяет запас понимаемых слов ребёнка за счет имени ребёнка, предметов обихода, названий животных; активизирует в речи понимание слов, обозначающих предметы, действия ("ложись спать", "покатай"), признаки предметов; закрепляет умение понимать речь взрослого, не подкрепленную ситуацией;</a:t>
            </a:r>
          </a:p>
          <a:p>
            <a:pPr algn="just"/>
            <a:r>
              <a:rPr lang="ru-RU" sz="1600" dirty="0">
                <a:latin typeface="Times New Roman" pitchFamily="18" charset="0"/>
                <a:cs typeface="Times New Roman" pitchFamily="18" charset="0"/>
              </a:rPr>
              <a:t>развитие активной речи: педагог формирует у детей умения отвечать на простые вопросы ("Кто?", "Что?", "Что делает?"), повторять за педагогом и произносить самостоятельно двухсложные слова (мама, Катя), называть игрушки и действия с ними, использовать в речи фразы из 2-3 слов.</a:t>
            </a:r>
          </a:p>
          <a:p>
            <a:pPr algn="just"/>
            <a:r>
              <a:rPr lang="ru-RU" sz="1600" dirty="0">
                <a:latin typeface="Times New Roman" pitchFamily="18" charset="0"/>
                <a:cs typeface="Times New Roman" pitchFamily="18" charset="0"/>
              </a:rPr>
              <a:t>2) </a:t>
            </a:r>
            <a:r>
              <a:rPr lang="ru-RU" sz="1600" dirty="0">
                <a:solidFill>
                  <a:srgbClr val="FF0000"/>
                </a:solidFill>
                <a:latin typeface="Times New Roman" pitchFamily="18" charset="0"/>
                <a:cs typeface="Times New Roman" pitchFamily="18" charset="0"/>
              </a:rPr>
              <a:t>От 1 года 6 месяцев до 2 лет:</a:t>
            </a:r>
          </a:p>
          <a:p>
            <a:pPr algn="just"/>
            <a:r>
              <a:rPr lang="ru-RU" sz="1600" dirty="0">
                <a:latin typeface="Times New Roman" pitchFamily="18" charset="0"/>
                <a:cs typeface="Times New Roman" pitchFamily="18" charset="0"/>
              </a:rPr>
              <a:t>развитие понимания речи: педагог закрепляет умение детей понимать слова, обозначающие предметы в поле зрения ребёнка (мебель, одежда), действия и признаки предметов, размер, цвет, местоположение предметов; совершенствует умения детей понимать слова, обозначающие предметы, находить предметы по слову педагога, выполнять несложные поручения, включающие 2 действия (найди и принеси), отвечать на вопросы о названии предметов одежды, посуды, овощей и фруктов и действиях с ними;</a:t>
            </a:r>
          </a:p>
          <a:p>
            <a:pPr algn="just"/>
            <a:r>
              <a:rPr lang="ru-RU" sz="1600" dirty="0">
                <a:latin typeface="Times New Roman" pitchFamily="18" charset="0"/>
                <a:cs typeface="Times New Roman" pitchFamily="18" charset="0"/>
              </a:rPr>
              <a:t>развитие активной речи: педагог закрепляет умение детей называть окружающих его людей, употреблять местоимения, называть предметы в комнате и вне её, отдельные действия взрослых, свойства предметов (маленький, большой); выражать словами свои просьбы, желания; педагог активизирует речь детей, побуждает её использовать как средство общения с окружающими, формирует умение включаться в диалог с помощью доступных средств (вокализаций, движений, мимики, жестов, слов); активизирует речевые реакции детей путем разыгрывания простых сюжетов со знакомыми предметами, показа картин, отражающих понятные детям ситуации, формирует у детей умение осуществлять самостоятельные предметные и игровые действия, подсказывать, как можно обозначить их словом, как развить несложный сюжет, иллюстрируя предметную деятельность, развивает речевую активность ребёнка в процессе </a:t>
            </a:r>
            <a:r>
              <a:rPr lang="ru-RU" sz="1600" dirty="0" err="1">
                <a:latin typeface="Times New Roman" pitchFamily="18" charset="0"/>
                <a:cs typeface="Times New Roman" pitchFamily="18" charset="0"/>
              </a:rPr>
              <a:t>отобразительной</a:t>
            </a:r>
            <a:r>
              <a:rPr lang="ru-RU" sz="1600" dirty="0">
                <a:latin typeface="Times New Roman" pitchFamily="18" charset="0"/>
                <a:cs typeface="Times New Roman" pitchFamily="18" charset="0"/>
              </a:rPr>
              <a:t> игры;</a:t>
            </a:r>
          </a:p>
          <a:p>
            <a:pPr algn="just"/>
            <a:r>
              <a:rPr lang="ru-RU" sz="1600" dirty="0">
                <a:latin typeface="Times New Roman" pitchFamily="18" charset="0"/>
                <a:cs typeface="Times New Roman" pitchFamily="18" charset="0"/>
              </a:rPr>
              <a:t>в процессе наблюдений детей за живыми объектами и движущимся транспортом педагог в любом контакте с ребёнком поддерживает речевую активность, дает развернутое речевое описание происходящего, того, что ребёнок пока может выразить лишь в однословном высказывании.</a:t>
            </a:r>
          </a:p>
          <a:p>
            <a:pPr algn="just"/>
            <a:r>
              <a:rPr lang="ru-RU" sz="1600" dirty="0">
                <a:latin typeface="Times New Roman" pitchFamily="18" charset="0"/>
                <a:cs typeface="Times New Roman" pitchFamily="18" charset="0"/>
              </a:rPr>
              <a:t>во время игр-занятий по рассматриванию предметов, игрушек педагог закрепляет у детей умение обозначать словом объекты и действия, выполнять одноименные действия разными игрушками.</a:t>
            </a:r>
          </a:p>
        </p:txBody>
      </p:sp>
    </p:spTree>
    <p:extLst>
      <p:ext uri="{BB962C8B-B14F-4D97-AF65-F5344CB8AC3E}">
        <p14:creationId xmlns:p14="http://schemas.microsoft.com/office/powerpoint/2010/main" val="17649056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5786199"/>
          </a:xfrm>
          <a:prstGeom prst="rect">
            <a:avLst/>
          </a:prstGeom>
        </p:spPr>
        <p:txBody>
          <a:bodyPr wrap="square">
            <a:spAutoFit/>
          </a:bodyPr>
          <a:lstStyle/>
          <a:p>
            <a:r>
              <a:rPr lang="ru-RU" sz="1600" dirty="0">
                <a:latin typeface="Times New Roman" pitchFamily="18" charset="0"/>
                <a:cs typeface="Times New Roman" pitchFamily="18" charset="0"/>
              </a:rPr>
              <a:t>20.3. </a:t>
            </a:r>
            <a:r>
              <a:rPr lang="ru-RU" sz="1600" b="1" dirty="0">
                <a:solidFill>
                  <a:srgbClr val="FF0000"/>
                </a:solidFill>
                <a:latin typeface="Times New Roman" pitchFamily="18" charset="0"/>
                <a:cs typeface="Times New Roman" pitchFamily="18" charset="0"/>
              </a:rPr>
              <a:t>От 2 лет до 3 лет.</a:t>
            </a:r>
          </a:p>
          <a:p>
            <a:r>
              <a:rPr lang="ru-RU" sz="1600" dirty="0">
                <a:latin typeface="Times New Roman" pitchFamily="18" charset="0"/>
                <a:cs typeface="Times New Roman" pitchFamily="18" charset="0"/>
              </a:rPr>
              <a:t>20.3.1. </a:t>
            </a:r>
            <a:r>
              <a:rPr lang="ru-RU" sz="1600" dirty="0">
                <a:solidFill>
                  <a:srgbClr val="FF0000"/>
                </a:solidFill>
                <a:latin typeface="Times New Roman" pitchFamily="18" charset="0"/>
                <a:cs typeface="Times New Roman" pitchFamily="18" charset="0"/>
              </a:rPr>
              <a:t>В области речевого развития </a:t>
            </a:r>
            <a:r>
              <a:rPr lang="ru-RU" sz="1600" dirty="0">
                <a:latin typeface="Times New Roman" pitchFamily="18" charset="0"/>
                <a:cs typeface="Times New Roman" pitchFamily="18" charset="0"/>
              </a:rPr>
              <a:t>основными задачами образовательной деятельности являются:</a:t>
            </a:r>
          </a:p>
          <a:p>
            <a:r>
              <a:rPr lang="ru-RU" sz="1600" dirty="0">
                <a:latin typeface="Times New Roman" pitchFamily="18" charset="0"/>
                <a:cs typeface="Times New Roman" pitchFamily="18" charset="0"/>
              </a:rPr>
              <a:t>1) </a:t>
            </a:r>
            <a:r>
              <a:rPr lang="ru-RU" sz="1600" b="1" dirty="0">
                <a:solidFill>
                  <a:srgbClr val="00B050"/>
                </a:solidFill>
                <a:latin typeface="Times New Roman" pitchFamily="18" charset="0"/>
                <a:cs typeface="Times New Roman" pitchFamily="18" charset="0"/>
              </a:rPr>
              <a:t>Формирование словаря:</a:t>
            </a:r>
          </a:p>
          <a:p>
            <a:r>
              <a:rPr lang="ru-RU" sz="1600" dirty="0">
                <a:latin typeface="Times New Roman" pitchFamily="18" charset="0"/>
                <a:cs typeface="Times New Roman" pitchFamily="18" charset="0"/>
              </a:rPr>
              <a:t>развивать понимание речи и активизировать словарь. Формировать у детей умение по словесному указанию педагога находить предметы, различать их местоположение, имитировать действия людей и движения животных. Обогащать словарь детей существительными, глаголами, прилагательными, наречиями и формировать умение использовать данные слова в речи.</a:t>
            </a:r>
          </a:p>
          <a:p>
            <a:r>
              <a:rPr lang="ru-RU" sz="1600" dirty="0">
                <a:latin typeface="Times New Roman" pitchFamily="18" charset="0"/>
                <a:cs typeface="Times New Roman" pitchFamily="18" charset="0"/>
              </a:rPr>
              <a:t>2) </a:t>
            </a:r>
            <a:r>
              <a:rPr lang="ru-RU" sz="1600" b="1" dirty="0">
                <a:solidFill>
                  <a:srgbClr val="00B050"/>
                </a:solidFill>
                <a:latin typeface="Times New Roman" pitchFamily="18" charset="0"/>
                <a:cs typeface="Times New Roman" pitchFamily="18" charset="0"/>
              </a:rPr>
              <a:t>Звуковая культура речи:</a:t>
            </a:r>
          </a:p>
          <a:p>
            <a:r>
              <a:rPr lang="ru-RU" sz="1600" dirty="0">
                <a:latin typeface="Times New Roman" pitchFamily="18" charset="0"/>
                <a:cs typeface="Times New Roman" pitchFamily="18" charset="0"/>
              </a:rPr>
              <a:t>упражнять детей в правильном произношении гласных и согласных звуков, звукоподражаний, отельных слов. Формировать правильное произношение звукоподражательных слов в разном темпе, с разной силой голоса.</a:t>
            </a:r>
          </a:p>
          <a:p>
            <a:r>
              <a:rPr lang="ru-RU" sz="1600" dirty="0">
                <a:latin typeface="Times New Roman" pitchFamily="18" charset="0"/>
                <a:cs typeface="Times New Roman" pitchFamily="18" charset="0"/>
              </a:rPr>
              <a:t>3) </a:t>
            </a:r>
            <a:r>
              <a:rPr lang="ru-RU" sz="1600" b="1" dirty="0">
                <a:solidFill>
                  <a:srgbClr val="00B050"/>
                </a:solidFill>
                <a:latin typeface="Times New Roman" pitchFamily="18" charset="0"/>
                <a:cs typeface="Times New Roman" pitchFamily="18" charset="0"/>
              </a:rPr>
              <a:t>Грамматический строй речи:</a:t>
            </a:r>
          </a:p>
          <a:p>
            <a:r>
              <a:rPr lang="ru-RU" sz="1600" dirty="0">
                <a:latin typeface="Times New Roman" pitchFamily="18" charset="0"/>
                <a:cs typeface="Times New Roman" pitchFamily="18" charset="0"/>
              </a:rPr>
              <a:t>формировать у детей умение согласовывать существительные и местоимения с глаголами, составлять фразы из 3-4 слов.</a:t>
            </a:r>
          </a:p>
          <a:p>
            <a:r>
              <a:rPr lang="ru-RU" sz="1600" dirty="0">
                <a:latin typeface="Times New Roman" pitchFamily="18" charset="0"/>
                <a:cs typeface="Times New Roman" pitchFamily="18" charset="0"/>
              </a:rPr>
              <a:t>4) </a:t>
            </a:r>
            <a:r>
              <a:rPr lang="ru-RU" sz="1600" b="1" dirty="0">
                <a:solidFill>
                  <a:srgbClr val="00B050"/>
                </a:solidFill>
                <a:latin typeface="Times New Roman" pitchFamily="18" charset="0"/>
                <a:cs typeface="Times New Roman" pitchFamily="18" charset="0"/>
              </a:rPr>
              <a:t>Связная речь:</a:t>
            </a:r>
          </a:p>
          <a:p>
            <a:r>
              <a:rPr lang="ru-RU" sz="1600" dirty="0">
                <a:latin typeface="Times New Roman" pitchFamily="18" charset="0"/>
                <a:cs typeface="Times New Roman" pitchFamily="18" charset="0"/>
              </a:rPr>
              <a:t>продолжать развивать у детей умения понимать речь педагога, отвечать на вопросы; рассказывать об окружающем в 2-4 предложениях.</a:t>
            </a:r>
          </a:p>
          <a:p>
            <a:r>
              <a:rPr lang="ru-RU" sz="1600" dirty="0">
                <a:latin typeface="Times New Roman" pitchFamily="18" charset="0"/>
                <a:cs typeface="Times New Roman" pitchFamily="18" charset="0"/>
              </a:rPr>
              <a:t>5</a:t>
            </a:r>
            <a:r>
              <a:rPr lang="ru-RU" sz="1600" b="1" dirty="0">
                <a:solidFill>
                  <a:srgbClr val="00B050"/>
                </a:solidFill>
                <a:latin typeface="Times New Roman" pitchFamily="18" charset="0"/>
                <a:cs typeface="Times New Roman" pitchFamily="18" charset="0"/>
              </a:rPr>
              <a:t>) Интерес к художественной литературе</a:t>
            </a:r>
            <a:r>
              <a:rPr lang="ru-RU" sz="1600" dirty="0">
                <a:latin typeface="Times New Roman" pitchFamily="18" charset="0"/>
                <a:cs typeface="Times New Roman" pitchFamily="18" charset="0"/>
              </a:rPr>
              <a:t>:</a:t>
            </a:r>
          </a:p>
          <a:p>
            <a:r>
              <a:rPr lang="ru-RU" sz="1600" dirty="0">
                <a:latin typeface="Times New Roman" pitchFamily="18" charset="0"/>
                <a:cs typeface="Times New Roman" pitchFamily="18" charset="0"/>
              </a:rPr>
              <a:t>формировать у детей умение воспринимать небольшие по объему </a:t>
            </a:r>
            <a:r>
              <a:rPr lang="ru-RU" sz="1600" dirty="0" err="1">
                <a:latin typeface="Times New Roman" pitchFamily="18" charset="0"/>
                <a:cs typeface="Times New Roman" pitchFamily="18" charset="0"/>
              </a:rPr>
              <a:t>потешки</a:t>
            </a:r>
            <a:r>
              <a:rPr lang="ru-RU" sz="1600" dirty="0">
                <a:latin typeface="Times New Roman" pitchFamily="18" charset="0"/>
                <a:cs typeface="Times New Roman" pitchFamily="18" charset="0"/>
              </a:rPr>
              <a:t>, сказки и рассказы с наглядным сопровождением (и без него);</a:t>
            </a:r>
          </a:p>
          <a:p>
            <a:r>
              <a:rPr lang="ru-RU" sz="1600" dirty="0">
                <a:latin typeface="Times New Roman" pitchFamily="18" charset="0"/>
                <a:cs typeface="Times New Roman" pitchFamily="18" charset="0"/>
              </a:rPr>
              <a:t>побуждать договаривать и произносить четверостишия уже известных ребёнку стихов и песенок, воспроизводить игровые действия, движения персонажей;</a:t>
            </a:r>
          </a:p>
          <a:p>
            <a:r>
              <a:rPr lang="ru-RU" sz="1600" dirty="0">
                <a:latin typeface="Times New Roman" pitchFamily="18" charset="0"/>
                <a:cs typeface="Times New Roman" pitchFamily="18" charset="0"/>
              </a:rPr>
              <a:t>поощрять отклик на ритм и мелодичность стихотворений, </a:t>
            </a:r>
            <a:r>
              <a:rPr lang="ru-RU" sz="1600" dirty="0" err="1">
                <a:latin typeface="Times New Roman" pitchFamily="18" charset="0"/>
                <a:cs typeface="Times New Roman" pitchFamily="18" charset="0"/>
              </a:rPr>
              <a:t>потешек</a:t>
            </a:r>
            <a:r>
              <a:rPr lang="ru-RU" sz="1600" dirty="0">
                <a:latin typeface="Times New Roman" pitchFamily="18" charset="0"/>
                <a:cs typeface="Times New Roman" pitchFamily="18" charset="0"/>
              </a:rPr>
              <a:t>; формировать умение в процессе чтения произведения повторять звуковые жесты;</a:t>
            </a:r>
          </a:p>
          <a:p>
            <a:r>
              <a:rPr lang="ru-RU" sz="1600" dirty="0">
                <a:latin typeface="Times New Roman" pitchFamily="18" charset="0"/>
                <a:cs typeface="Times New Roman" pitchFamily="18" charset="0"/>
              </a:rPr>
              <a:t>развивать умение произносить звукоподражания, связанные с содержанием литературного материала (мяу-мяу, тик-так, баю-бай, ква-ква и тому подобное), отвечать на вопросы по содержанию прочитанных произведений;</a:t>
            </a:r>
          </a:p>
          <a:p>
            <a:r>
              <a:rPr lang="ru-RU" sz="1600" dirty="0">
                <a:latin typeface="Times New Roman" pitchFamily="18" charset="0"/>
                <a:cs typeface="Times New Roman" pitchFamily="18" charset="0"/>
              </a:rPr>
              <a:t>побуждать рассматривать книги и иллюстрации вместе с педагогом и самостоятельно;</a:t>
            </a:r>
          </a:p>
          <a:p>
            <a:r>
              <a:rPr lang="ru-RU" sz="1600" dirty="0">
                <a:latin typeface="Times New Roman" pitchFamily="18" charset="0"/>
                <a:cs typeface="Times New Roman" pitchFamily="18" charset="0"/>
              </a:rPr>
              <a:t>развивать восприятие вопросительных и восклицательных интонаций художественного произведения.</a:t>
            </a:r>
          </a:p>
        </p:txBody>
      </p:sp>
    </p:spTree>
    <p:extLst>
      <p:ext uri="{BB962C8B-B14F-4D97-AF65-F5344CB8AC3E}">
        <p14:creationId xmlns:p14="http://schemas.microsoft.com/office/powerpoint/2010/main" val="1805575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Скругленный прямоугольник 48"/>
          <p:cNvSpPr/>
          <p:nvPr/>
        </p:nvSpPr>
        <p:spPr>
          <a:xfrm>
            <a:off x="150863" y="195164"/>
            <a:ext cx="10600264" cy="957093"/>
          </a:xfrm>
          <a:prstGeom prst="roundRect">
            <a:avLst/>
          </a:prstGeom>
          <a:noFill/>
          <a:ln w="1905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381682" y="198150"/>
            <a:ext cx="10600264" cy="954107"/>
          </a:xfrm>
          <a:prstGeom prst="rect">
            <a:avLst/>
          </a:prstGeom>
        </p:spPr>
        <p:txBody>
          <a:bodyPr wrap="square">
            <a:spAutoFit/>
          </a:bodyPr>
          <a:lstStyle/>
          <a:p>
            <a:pPr indent="457200" algn="ctr">
              <a:spcAft>
                <a:spcPts val="0"/>
              </a:spcAft>
            </a:pPr>
            <a:r>
              <a:rPr lang="ru-RU" sz="2800" b="1" dirty="0">
                <a:latin typeface="Times New Roman CYR" panose="02020603050405020304" pitchFamily="18" charset="0"/>
                <a:ea typeface="Times New Roman" panose="02020603050405020304" pitchFamily="18" charset="0"/>
              </a:rPr>
              <a:t>В Федеральной программе содержатся </a:t>
            </a:r>
          </a:p>
          <a:p>
            <a:pPr indent="457200" algn="ctr">
              <a:spcAft>
                <a:spcPts val="0"/>
              </a:spcAft>
            </a:pPr>
            <a:r>
              <a:rPr lang="ru-RU" sz="2800" b="1" dirty="0">
                <a:latin typeface="Times New Roman CYR" panose="02020603050405020304" pitchFamily="18" charset="0"/>
                <a:ea typeface="Times New Roman" panose="02020603050405020304" pitchFamily="18" charset="0"/>
              </a:rPr>
              <a:t>целевой, содержательный и организационный разделы</a:t>
            </a:r>
          </a:p>
        </p:txBody>
      </p:sp>
      <p:sp>
        <p:nvSpPr>
          <p:cNvPr id="3" name="Прямоугольник 2"/>
          <p:cNvSpPr/>
          <p:nvPr/>
        </p:nvSpPr>
        <p:spPr>
          <a:xfrm>
            <a:off x="310718" y="1367161"/>
            <a:ext cx="11665259" cy="4801314"/>
          </a:xfrm>
          <a:prstGeom prst="rect">
            <a:avLst/>
          </a:prstGeom>
        </p:spPr>
        <p:txBody>
          <a:bodyPr wrap="square">
            <a:spAutoFit/>
          </a:bodyPr>
          <a:lstStyle/>
          <a:p>
            <a:pPr indent="457200" algn="just">
              <a:spcAft>
                <a:spcPts val="0"/>
              </a:spcAft>
            </a:pPr>
            <a:r>
              <a:rPr lang="ru-RU" b="1" dirty="0">
                <a:latin typeface="Times New Roman CYR" panose="02020603050405020304" pitchFamily="18" charset="0"/>
                <a:ea typeface="Times New Roman" panose="02020603050405020304" pitchFamily="18" charset="0"/>
              </a:rPr>
              <a:t>В целевом разделе </a:t>
            </a:r>
            <a:r>
              <a:rPr lang="ru-RU" dirty="0">
                <a:latin typeface="Times New Roman CYR" panose="02020603050405020304" pitchFamily="18" charset="0"/>
                <a:ea typeface="Times New Roman" panose="02020603050405020304" pitchFamily="18" charset="0"/>
              </a:rPr>
              <a:t>Федеральной программы представлены: освоения Федеральной программы в младенческом, раннем, дошкольном возрастах, а </a:t>
            </a:r>
            <a:r>
              <a:rPr lang="ru-RU" dirty="0" smtClean="0">
                <a:latin typeface="Times New Roman CYR" panose="02020603050405020304" pitchFamily="18" charset="0"/>
                <a:ea typeface="Times New Roman" panose="02020603050405020304" pitchFamily="18" charset="0"/>
              </a:rPr>
              <a:t>также цели</a:t>
            </a:r>
            <a:r>
              <a:rPr lang="ru-RU" dirty="0">
                <a:latin typeface="Times New Roman CYR" panose="02020603050405020304" pitchFamily="18" charset="0"/>
                <a:ea typeface="Times New Roman" panose="02020603050405020304" pitchFamily="18" charset="0"/>
              </a:rPr>
              <a:t>, задачи, принципы её формирования; планируемые </a:t>
            </a:r>
            <a:r>
              <a:rPr lang="ru-RU" dirty="0" smtClean="0">
                <a:latin typeface="Times New Roman CYR" panose="02020603050405020304" pitchFamily="18" charset="0"/>
                <a:ea typeface="Times New Roman" panose="02020603050405020304" pitchFamily="18" charset="0"/>
              </a:rPr>
              <a:t>результаты </a:t>
            </a:r>
            <a:r>
              <a:rPr lang="ru-RU" dirty="0">
                <a:latin typeface="Times New Roman CYR" panose="02020603050405020304" pitchFamily="18" charset="0"/>
                <a:ea typeface="Times New Roman" panose="02020603050405020304" pitchFamily="18" charset="0"/>
              </a:rPr>
              <a:t>на этапе завершения освоения Федеральной программы; подходы к педагогической диагностике достижения планируемых результатов.</a:t>
            </a:r>
          </a:p>
          <a:p>
            <a:pPr indent="457200" algn="just">
              <a:spcAft>
                <a:spcPts val="0"/>
              </a:spcAft>
            </a:pPr>
            <a:r>
              <a:rPr lang="ru-RU" b="1" dirty="0">
                <a:latin typeface="Times New Roman CYR" panose="02020603050405020304" pitchFamily="18" charset="0"/>
                <a:ea typeface="Times New Roman" panose="02020603050405020304" pitchFamily="18" charset="0"/>
              </a:rPr>
              <a:t>Содержательный раздел </a:t>
            </a:r>
            <a:r>
              <a:rPr lang="ru-RU" dirty="0">
                <a:latin typeface="Times New Roman CYR" panose="02020603050405020304" pitchFamily="18" charset="0"/>
                <a:ea typeface="Times New Roman" panose="02020603050405020304" pitchFamily="18" charset="0"/>
              </a:rPr>
              <a:t>Федеральной программы включает задачи и содержание образовательной деятельности по каждой из образовательных областей для всех возрастных групп обучающихся (социально-коммуникативное, познавательное, речевое, художественно-эстетическое, физическое развитие). В нем представлены описания вариативных форм, способов, методов и средств реализации Федеральной программы; особенностей образовательной деятельности разных видов и культурных практик и способов поддержки детской инициативы; взаимодействия педагогического коллектива с семьями обучающихся; направления и задачи коррекционно-развивающей работы (далее - КРР) с детьми дошкольного возраста с </a:t>
            </a:r>
            <a:r>
              <a:rPr lang="ru-RU" dirty="0">
                <a:solidFill>
                  <a:srgbClr val="FF0000"/>
                </a:solidFill>
                <a:latin typeface="Times New Roman CYR" panose="02020603050405020304" pitchFamily="18" charset="0"/>
                <a:ea typeface="Times New Roman" panose="02020603050405020304" pitchFamily="18" charset="0"/>
              </a:rPr>
              <a:t>особыми образовательными потребностями (далее - ООП) </a:t>
            </a:r>
            <a:r>
              <a:rPr lang="ru-RU" dirty="0">
                <a:latin typeface="Times New Roman CYR" panose="02020603050405020304" pitchFamily="18" charset="0"/>
                <a:ea typeface="Times New Roman" panose="02020603050405020304" pitchFamily="18" charset="0"/>
              </a:rPr>
              <a:t>различных целевых групп, в том числе детей с ограниченными возможностями здоровья (далее - ОВЗ) и детей-инвалидов.</a:t>
            </a:r>
          </a:p>
          <a:p>
            <a:pPr indent="457200" algn="just">
              <a:spcAft>
                <a:spcPts val="0"/>
              </a:spcAft>
            </a:pPr>
            <a:r>
              <a:rPr lang="ru-RU" dirty="0">
                <a:latin typeface="Times New Roman CYR" panose="02020603050405020304" pitchFamily="18" charset="0"/>
                <a:ea typeface="Times New Roman" panose="02020603050405020304" pitchFamily="18" charset="0"/>
              </a:rPr>
              <a:t>В содержательный раздел Федеральной программы входит </a:t>
            </a:r>
            <a:r>
              <a:rPr lang="ru-RU" dirty="0">
                <a:solidFill>
                  <a:srgbClr val="FF0000"/>
                </a:solidFill>
                <a:latin typeface="Times New Roman CYR" panose="02020603050405020304" pitchFamily="18" charset="0"/>
                <a:ea typeface="Times New Roman" panose="02020603050405020304" pitchFamily="18" charset="0"/>
              </a:rPr>
              <a:t>федеральная рабочая программа воспитания</a:t>
            </a:r>
            <a:r>
              <a:rPr lang="ru-RU" dirty="0">
                <a:latin typeface="Times New Roman CYR" panose="02020603050405020304" pitchFamily="18" charset="0"/>
                <a:ea typeface="Times New Roman" panose="02020603050405020304" pitchFamily="18" charset="0"/>
              </a:rPr>
              <a:t>, которая раскрывает задачи и направления воспитательной работы, предусматривает приобщение детей к российским традиционным духовным ценностям, включая культурные ценности своей этнической группы, правилам и нормам поведения в российском обществе.</a:t>
            </a:r>
          </a:p>
        </p:txBody>
      </p:sp>
    </p:spTree>
    <p:extLst>
      <p:ext uri="{BB962C8B-B14F-4D97-AF65-F5344CB8AC3E}">
        <p14:creationId xmlns:p14="http://schemas.microsoft.com/office/powerpoint/2010/main" val="18652461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700" y="0"/>
            <a:ext cx="12192000" cy="6247864"/>
          </a:xfrm>
          <a:prstGeom prst="rect">
            <a:avLst/>
          </a:prstGeom>
        </p:spPr>
        <p:txBody>
          <a:bodyPr wrap="square">
            <a:spAutoFit/>
          </a:bodyPr>
          <a:lstStyle/>
          <a:p>
            <a:pPr algn="just"/>
            <a:r>
              <a:rPr lang="ru-RU" sz="2000" dirty="0">
                <a:latin typeface="Times New Roman" pitchFamily="18" charset="0"/>
                <a:cs typeface="Times New Roman" pitchFamily="18" charset="0"/>
              </a:rPr>
              <a:t>20.3.2. </a:t>
            </a:r>
            <a:r>
              <a:rPr lang="ru-RU" sz="2000" b="1" dirty="0">
                <a:solidFill>
                  <a:srgbClr val="FF0000"/>
                </a:solidFill>
                <a:latin typeface="Times New Roman" pitchFamily="18" charset="0"/>
                <a:cs typeface="Times New Roman" pitchFamily="18" charset="0"/>
              </a:rPr>
              <a:t>Содержание образовательной деятельности.</a:t>
            </a:r>
          </a:p>
          <a:p>
            <a:pPr algn="just"/>
            <a:r>
              <a:rPr lang="ru-RU" sz="2000" dirty="0">
                <a:latin typeface="Times New Roman" pitchFamily="18" charset="0"/>
                <a:cs typeface="Times New Roman" pitchFamily="18" charset="0"/>
              </a:rPr>
              <a:t>1) </a:t>
            </a:r>
            <a:r>
              <a:rPr lang="ru-RU" sz="2000" b="1" dirty="0">
                <a:solidFill>
                  <a:srgbClr val="00B050"/>
                </a:solidFill>
                <a:latin typeface="Times New Roman" pitchFamily="18" charset="0"/>
                <a:cs typeface="Times New Roman" pitchFamily="18" charset="0"/>
              </a:rPr>
              <a:t>Формирование словаря:</a:t>
            </a:r>
          </a:p>
          <a:p>
            <a:pPr algn="just"/>
            <a:r>
              <a:rPr lang="ru-RU" sz="2000" dirty="0">
                <a:latin typeface="Times New Roman" pitchFamily="18" charset="0"/>
                <a:cs typeface="Times New Roman" pitchFamily="18" charset="0"/>
              </a:rPr>
              <a:t>педагог развивает понимание речи и активизирует словарь, формирует умение по словесному указанию находить предметы по цвету, размеру ("Принеси красный кубик"), различать их местоположение, имитировать действия людей и движения животных; активизирует словарь детей: существительными, обозначающими названия транспортных средств, частей автомобиля, растений, фруктов, овощей, домашних животных и их детенышей; глаголами, обозначающими трудовые действия (мыть, стирать), взаимоотношения (помочь); прилагательными, обозначающими величину, цвет, вкус предметов; наречиями (сейчас, далеко). Педагог закрепляет у детей названия предметов и действий с предметами, некоторых особенностей предметов; названия некоторых трудовых действий и собственных действий; имена близких людей, имена детей группы; обозначения личностных качеств, особенностей внешности окружающих ребёнка взрослых и сверстников.</a:t>
            </a:r>
          </a:p>
          <a:p>
            <a:pPr algn="just"/>
            <a:r>
              <a:rPr lang="ru-RU" sz="2000" dirty="0">
                <a:latin typeface="Times New Roman" pitchFamily="18" charset="0"/>
                <a:cs typeface="Times New Roman" pitchFamily="18" charset="0"/>
              </a:rPr>
              <a:t>2) </a:t>
            </a:r>
            <a:r>
              <a:rPr lang="ru-RU" sz="2000" b="1" dirty="0">
                <a:solidFill>
                  <a:srgbClr val="00B050"/>
                </a:solidFill>
                <a:latin typeface="Times New Roman" pitchFamily="18" charset="0"/>
                <a:cs typeface="Times New Roman" pitchFamily="18" charset="0"/>
              </a:rPr>
              <a:t>Звуковая культура речи</a:t>
            </a:r>
            <a:r>
              <a:rPr lang="ru-RU" sz="2000" dirty="0">
                <a:latin typeface="Times New Roman" pitchFamily="18" charset="0"/>
                <a:cs typeface="Times New Roman" pitchFamily="18" charset="0"/>
              </a:rPr>
              <a:t>:</a:t>
            </a:r>
          </a:p>
          <a:p>
            <a:pPr algn="just"/>
            <a:r>
              <a:rPr lang="ru-RU" sz="2000" dirty="0">
                <a:latin typeface="Times New Roman" pitchFamily="18" charset="0"/>
                <a:cs typeface="Times New Roman" pitchFamily="18" charset="0"/>
              </a:rPr>
              <a:t>педагог формирует у детей умение говорить внятно, не торопясь, правильно произносить гласные и согласные звуки. В звукопроизношении для детей характерно физиологическое смягчение практически всех согласных звуков. В </a:t>
            </a:r>
            <a:r>
              <a:rPr lang="ru-RU" sz="2000" dirty="0" err="1">
                <a:latin typeface="Times New Roman" pitchFamily="18" charset="0"/>
                <a:cs typeface="Times New Roman" pitchFamily="18" charset="0"/>
              </a:rPr>
              <a:t>словопроизношении</a:t>
            </a:r>
            <a:r>
              <a:rPr lang="ru-RU" sz="2000" dirty="0">
                <a:latin typeface="Times New Roman" pitchFamily="18" charset="0"/>
                <a:cs typeface="Times New Roman" pitchFamily="18" charset="0"/>
              </a:rPr>
              <a:t> ребёнок пытается произнести все слова, которые необходимы для выражения его мысли. Педагог поощряет детей использовать разные по сложности слова, воспроизводить ритм слова, формирует умение детей не пропускать слоги в словах, выражать свое отношение к предмету разговора при помощи разнообразных вербальных и невербальных средств. У детей проявляется эмоциональная непроизвольная выразительность речи.</a:t>
            </a:r>
          </a:p>
        </p:txBody>
      </p:sp>
    </p:spTree>
    <p:extLst>
      <p:ext uri="{BB962C8B-B14F-4D97-AF65-F5344CB8AC3E}">
        <p14:creationId xmlns:p14="http://schemas.microsoft.com/office/powerpoint/2010/main" val="42570487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100" y="0"/>
            <a:ext cx="12192000" cy="5632311"/>
          </a:xfrm>
          <a:prstGeom prst="rect">
            <a:avLst/>
          </a:prstGeom>
        </p:spPr>
        <p:txBody>
          <a:bodyPr wrap="square">
            <a:spAutoFit/>
          </a:bodyPr>
          <a:lstStyle/>
          <a:p>
            <a:pPr algn="just"/>
            <a:r>
              <a:rPr lang="ru-RU" dirty="0"/>
              <a:t>3) </a:t>
            </a:r>
            <a:r>
              <a:rPr lang="ru-RU" sz="2000" b="1" dirty="0">
                <a:solidFill>
                  <a:srgbClr val="00B050"/>
                </a:solidFill>
                <a:latin typeface="Times New Roman" pitchFamily="18" charset="0"/>
                <a:cs typeface="Times New Roman" pitchFamily="18" charset="0"/>
              </a:rPr>
              <a:t>Грамматический строй речи</a:t>
            </a:r>
            <a:r>
              <a:rPr lang="ru-RU" sz="2000" dirty="0">
                <a:latin typeface="Times New Roman" pitchFamily="18" charset="0"/>
                <a:cs typeface="Times New Roman" pitchFamily="18" charset="0"/>
              </a:rPr>
              <a:t>:</a:t>
            </a:r>
          </a:p>
          <a:p>
            <a:pPr algn="just"/>
            <a:r>
              <a:rPr lang="ru-RU" sz="2000" dirty="0">
                <a:latin typeface="Times New Roman" pitchFamily="18" charset="0"/>
                <a:cs typeface="Times New Roman" pitchFamily="18" charset="0"/>
              </a:rPr>
              <a:t>педагог помогает детям овладеть умением правильно использовать большинство основных грамматических категорий: окончаний существительных; уменьшительно-ласкательных суффиксов; поощряет словотворчество, формирует умение детей выражать свои мысли посредством трех-, четырехсловных предложений.</a:t>
            </a:r>
          </a:p>
          <a:p>
            <a:pPr algn="just"/>
            <a:r>
              <a:rPr lang="ru-RU" sz="2000" dirty="0">
                <a:latin typeface="Times New Roman" pitchFamily="18" charset="0"/>
                <a:cs typeface="Times New Roman" pitchFamily="18" charset="0"/>
              </a:rPr>
              <a:t>4) </a:t>
            </a:r>
            <a:r>
              <a:rPr lang="ru-RU" sz="2000" b="1" dirty="0">
                <a:solidFill>
                  <a:srgbClr val="00B050"/>
                </a:solidFill>
                <a:latin typeface="Times New Roman" pitchFamily="18" charset="0"/>
                <a:cs typeface="Times New Roman" pitchFamily="18" charset="0"/>
              </a:rPr>
              <a:t>Связная речь:</a:t>
            </a:r>
          </a:p>
          <a:p>
            <a:pPr algn="just"/>
            <a:r>
              <a:rPr lang="ru-RU" sz="2000" dirty="0">
                <a:latin typeface="Times New Roman" pitchFamily="18" charset="0"/>
                <a:cs typeface="Times New Roman" pitchFamily="18" charset="0"/>
              </a:rPr>
              <a:t>педагог формирует у детей умения рассказывать в 2-4 предложениях о нарисованном на картинке, об увиденном на прогулке, активно включаться в речевое взаимодействие, направленное на развитие умения понимать обращенную речь с опорой и без опоры на наглядность; побуждает детей проявлять интерес к общению со взрослыми и сверстниками, вступать в контакт с окружающими, выражать свои мысли, чувства, впечатления, используя речевые средства и элементарные этикетные формулы общения, реагировать на обращение с использованием доступных речевых средств, отвечать на вопросы педагога с использованием фразовой речи или формы простого предложения, относить к себе речь педагога, обращенную к группе детей, понимать её содержание;</a:t>
            </a:r>
          </a:p>
          <a:p>
            <a:pPr algn="just"/>
            <a:r>
              <a:rPr lang="ru-RU" sz="2000" dirty="0">
                <a:latin typeface="Times New Roman" pitchFamily="18" charset="0"/>
                <a:cs typeface="Times New Roman" pitchFamily="18" charset="0"/>
              </a:rPr>
              <a:t>педагог развивает у детей умение использовать инициативную разговорную речь как средство общения и познания окружающего мира, употреблять в речи предложения разных типов, отражающие связи и зависимости объектов.</a:t>
            </a:r>
          </a:p>
          <a:p>
            <a:pPr algn="just"/>
            <a:r>
              <a:rPr lang="ru-RU" sz="2000" dirty="0">
                <a:latin typeface="Times New Roman" pitchFamily="18" charset="0"/>
                <a:cs typeface="Times New Roman" pitchFamily="18" charset="0"/>
              </a:rPr>
              <a:t> </a:t>
            </a:r>
          </a:p>
        </p:txBody>
      </p:sp>
    </p:spTree>
    <p:extLst>
      <p:ext uri="{BB962C8B-B14F-4D97-AF65-F5344CB8AC3E}">
        <p14:creationId xmlns:p14="http://schemas.microsoft.com/office/powerpoint/2010/main" val="8958351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900" y="88900"/>
            <a:ext cx="12001500" cy="6555641"/>
          </a:xfrm>
          <a:prstGeom prst="rect">
            <a:avLst/>
          </a:prstGeom>
        </p:spPr>
        <p:txBody>
          <a:bodyPr wrap="square">
            <a:spAutoFit/>
          </a:bodyPr>
          <a:lstStyle/>
          <a:p>
            <a:r>
              <a:rPr lang="ru-RU" b="1" dirty="0">
                <a:latin typeface="Times New Roman" pitchFamily="18" charset="0"/>
                <a:cs typeface="Times New Roman" pitchFamily="18" charset="0"/>
              </a:rPr>
              <a:t>21</a:t>
            </a:r>
            <a:r>
              <a:rPr lang="ru-RU" b="1" dirty="0">
                <a:solidFill>
                  <a:srgbClr val="FF0000"/>
                </a:solidFill>
                <a:latin typeface="Times New Roman" pitchFamily="18" charset="0"/>
                <a:cs typeface="Times New Roman" pitchFamily="18" charset="0"/>
              </a:rPr>
              <a:t>. </a:t>
            </a:r>
            <a:r>
              <a:rPr lang="ru-RU" sz="1600" b="1" dirty="0">
                <a:solidFill>
                  <a:srgbClr val="FF0000"/>
                </a:solidFill>
                <a:latin typeface="Times New Roman" pitchFamily="18" charset="0"/>
                <a:cs typeface="Times New Roman" pitchFamily="18" charset="0"/>
              </a:rPr>
              <a:t>Художественно-эстетическое развитие</a:t>
            </a:r>
            <a:r>
              <a:rPr lang="ru-RU" sz="1600" b="1" dirty="0">
                <a:latin typeface="Times New Roman" pitchFamily="18" charset="0"/>
                <a:cs typeface="Times New Roman" pitchFamily="18" charset="0"/>
              </a:rPr>
              <a:t>.</a:t>
            </a:r>
            <a:endParaRPr lang="ru-RU" sz="1600" dirty="0">
              <a:latin typeface="Times New Roman" pitchFamily="18" charset="0"/>
              <a:cs typeface="Times New Roman" pitchFamily="18" charset="0"/>
            </a:endParaRPr>
          </a:p>
          <a:p>
            <a:r>
              <a:rPr lang="ru-RU" sz="1600" dirty="0">
                <a:latin typeface="Times New Roman" pitchFamily="18" charset="0"/>
                <a:cs typeface="Times New Roman" pitchFamily="18" charset="0"/>
              </a:rPr>
              <a:t>21.1. От 2 месяцев до 1 года.</a:t>
            </a:r>
          </a:p>
          <a:p>
            <a:r>
              <a:rPr lang="ru-RU" sz="1600" dirty="0">
                <a:latin typeface="Times New Roman" pitchFamily="18" charset="0"/>
                <a:cs typeface="Times New Roman" pitchFamily="18" charset="0"/>
              </a:rPr>
              <a:t>21.1.1. В области художественно-эстетического развития основными задачами образовательной деятельности являются:</a:t>
            </a:r>
          </a:p>
          <a:p>
            <a:r>
              <a:rPr lang="ru-RU" sz="1600" dirty="0">
                <a:latin typeface="Times New Roman" pitchFamily="18" charset="0"/>
                <a:cs typeface="Times New Roman" pitchFamily="18" charset="0"/>
              </a:rPr>
              <a:t>1) от 2-3 до 5-6 месяцев: развивать у детей эмоциональную отзывчивость на музыку контрастного характера; формировать навык сосредоточиваться на пении взрослых и звучании музыкальных инструментов;</a:t>
            </a:r>
          </a:p>
          <a:p>
            <a:r>
              <a:rPr lang="ru-RU" sz="1600" dirty="0">
                <a:latin typeface="Times New Roman" pitchFamily="18" charset="0"/>
                <a:cs typeface="Times New Roman" pitchFamily="18" charset="0"/>
              </a:rPr>
              <a:t>2) от 5-6 до 9-10 месяцев: приобщать детей к слушанию вокальной и инструментальной музыки; формировать слуховое внимание, способность прислушиваться к музыке, слушать её;</a:t>
            </a:r>
          </a:p>
          <a:p>
            <a:r>
              <a:rPr lang="ru-RU" sz="1600" dirty="0">
                <a:latin typeface="Times New Roman" pitchFamily="18" charset="0"/>
                <a:cs typeface="Times New Roman" pitchFamily="18" charset="0"/>
              </a:rPr>
              <a:t>3) от 9-10 месяцев до 1 года: способствовать возникновению у детей чувства удовольствия при восприятии вокальной и инструментальной музыки; поддерживать запоминания элементарных движений, связанных с музыкой</a:t>
            </a:r>
            <a:r>
              <a:rPr lang="ru-RU" sz="1600" dirty="0" smtClean="0">
                <a:latin typeface="Times New Roman" pitchFamily="18" charset="0"/>
                <a:cs typeface="Times New Roman" pitchFamily="18" charset="0"/>
              </a:rPr>
              <a:t>.</a:t>
            </a:r>
          </a:p>
          <a:p>
            <a:r>
              <a:rPr lang="ru-RU" sz="1600" dirty="0">
                <a:latin typeface="Times New Roman" pitchFamily="18" charset="0"/>
                <a:cs typeface="Times New Roman" pitchFamily="18" charset="0"/>
              </a:rPr>
              <a:t>21.1.2. </a:t>
            </a:r>
            <a:r>
              <a:rPr lang="ru-RU" sz="1600" b="1" dirty="0">
                <a:solidFill>
                  <a:srgbClr val="FF0000"/>
                </a:solidFill>
                <a:latin typeface="Times New Roman" pitchFamily="18" charset="0"/>
                <a:cs typeface="Times New Roman" pitchFamily="18" charset="0"/>
              </a:rPr>
              <a:t>Содержание образовательной деятельности.</a:t>
            </a:r>
          </a:p>
          <a:p>
            <a:r>
              <a:rPr lang="ru-RU" sz="1600" dirty="0">
                <a:latin typeface="Times New Roman" pitchFamily="18" charset="0"/>
                <a:cs typeface="Times New Roman" pitchFamily="18" charset="0"/>
              </a:rPr>
              <a:t>1) От 2-3 до 5-6 месяцев - педагог старается побудить у ребёнка эмоциональную отзывчивость на веселую и спокойную мелодию; радостное оживление при звучании плясовой мелодии. Формирует умение с помощью педагога под музыку приподнимать и опускать руки. Формирует самостоятельный навык звенеть погремушкой, колокольчиком, бубном, ударять в барабан.</a:t>
            </a:r>
          </a:p>
          <a:p>
            <a:r>
              <a:rPr lang="ru-RU" sz="1600" dirty="0">
                <a:latin typeface="Times New Roman" pitchFamily="18" charset="0"/>
                <a:cs typeface="Times New Roman" pitchFamily="18" charset="0"/>
              </a:rPr>
              <a:t>2) От 5-6 до 9-10 месяцев - педагог способствует эмоциональному отклику детей на веселую, быструю, грустную, спокойную, медленную мелодии, сыгранные на разных музыкальных инструментах (дудочка, губная гармошка, металлофон и другие). Педагог формирует у детей положительную реакцию на пение взрослого, звучание музыки. Педагог поддерживает </a:t>
            </a:r>
            <a:r>
              <a:rPr lang="ru-RU" sz="1600" dirty="0" err="1">
                <a:latin typeface="Times New Roman" pitchFamily="18" charset="0"/>
                <a:cs typeface="Times New Roman" pitchFamily="18" charset="0"/>
              </a:rPr>
              <a:t>пропевание</a:t>
            </a:r>
            <a:r>
              <a:rPr lang="ru-RU" sz="1600" dirty="0">
                <a:latin typeface="Times New Roman" pitchFamily="18" charset="0"/>
                <a:cs typeface="Times New Roman" pitchFamily="18" charset="0"/>
              </a:rPr>
              <a:t> звуков и подпевание слогов. Способствует проявлению активности при восприятии плясовых мелодий. Педагог развивает умение выполнять с помощью взрослых следующие движения: хлопать в ладоши, притопывать и слегка приседать, сгибать и разгибать ноги в коленях, извлекать звуки из шумовых инструментов.</a:t>
            </a:r>
          </a:p>
          <a:p>
            <a:r>
              <a:rPr lang="ru-RU" sz="1600" dirty="0">
                <a:latin typeface="Times New Roman" pitchFamily="18" charset="0"/>
                <a:cs typeface="Times New Roman" pitchFamily="18" charset="0"/>
              </a:rPr>
              <a:t>3) От 9-10 месяцев до 1 года - педагог формирует у детей эмоциональную отзывчивость на музыку контрастного характера (веселая - спокойная, быстрая - медленная). Педагог пробуждает у детей интерес к звучанию металлофона, флейты, детского пианино и других. Побуждает подражать отдельным певческим интонациям взрослого (а-а-а...). Педагог поощряет отклик на песенно-игровые действия взрослых ("Кукла пляшет", "Сорока-сорока", "Прятки"). Поддерживает двигательный отклик на музыку плясового характера, состоящую из двух контрастных частей (медленная и быстрая). Педагог побуждает детей активно и самостоятельно прихлопывать в ладоши, помахивать рукой, притопывать ногой, приплясывать, ударять в бубен, играть с игрушкой, игрушечным роялем.</a:t>
            </a: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317333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01500" cy="6801862"/>
          </a:xfrm>
          <a:prstGeom prst="rect">
            <a:avLst/>
          </a:prstGeom>
        </p:spPr>
        <p:txBody>
          <a:bodyPr wrap="square">
            <a:spAutoFit/>
          </a:bodyPr>
          <a:lstStyle/>
          <a:p>
            <a:r>
              <a:rPr lang="ru-RU" sz="1600" dirty="0">
                <a:latin typeface="Times New Roman" pitchFamily="18" charset="0"/>
                <a:cs typeface="Times New Roman" pitchFamily="18" charset="0"/>
              </a:rPr>
              <a:t>21.2. От 1 года до 2 лет.</a:t>
            </a:r>
          </a:p>
          <a:p>
            <a:r>
              <a:rPr lang="ru-RU" sz="1600" dirty="0">
                <a:latin typeface="Times New Roman" pitchFamily="18" charset="0"/>
                <a:cs typeface="Times New Roman" pitchFamily="18" charset="0"/>
              </a:rPr>
              <a:t>21.2.1. </a:t>
            </a:r>
            <a:r>
              <a:rPr lang="ru-RU" sz="1600" dirty="0">
                <a:solidFill>
                  <a:srgbClr val="FF0000"/>
                </a:solidFill>
                <a:latin typeface="Times New Roman" pitchFamily="18" charset="0"/>
                <a:cs typeface="Times New Roman" pitchFamily="18" charset="0"/>
              </a:rPr>
              <a:t>В области художественно-эстетического развития </a:t>
            </a:r>
            <a:r>
              <a:rPr lang="ru-RU" sz="1600" dirty="0">
                <a:latin typeface="Times New Roman" pitchFamily="18" charset="0"/>
                <a:cs typeface="Times New Roman" pitchFamily="18" charset="0"/>
              </a:rPr>
              <a:t>основными задачами образовательной деятельности являются:</a:t>
            </a:r>
          </a:p>
          <a:p>
            <a:r>
              <a:rPr lang="ru-RU" sz="1600" dirty="0">
                <a:latin typeface="Times New Roman" pitchFamily="18" charset="0"/>
                <a:cs typeface="Times New Roman" pitchFamily="18" charset="0"/>
              </a:rPr>
              <a:t>1) от 1 года до 1 года 6 месяцев:</a:t>
            </a:r>
          </a:p>
          <a:p>
            <a:r>
              <a:rPr lang="ru-RU" sz="1600" dirty="0">
                <a:latin typeface="Times New Roman" pitchFamily="18" charset="0"/>
                <a:cs typeface="Times New Roman" pitchFamily="18" charset="0"/>
              </a:rPr>
              <a:t>формировать у детей эмоциональный отклик на музыку (жестом, мимикой, подпеванием, движениями), желание слушать музыкальные произведения;</a:t>
            </a:r>
          </a:p>
          <a:p>
            <a:r>
              <a:rPr lang="ru-RU" sz="1600" dirty="0">
                <a:latin typeface="Times New Roman" pitchFamily="18" charset="0"/>
                <a:cs typeface="Times New Roman" pitchFamily="18" charset="0"/>
              </a:rPr>
              <a:t>создавать у детей радостное настроение при пении, движениях и игровых действиях под музыку;</a:t>
            </a:r>
          </a:p>
          <a:p>
            <a:r>
              <a:rPr lang="ru-RU" sz="1600" dirty="0">
                <a:latin typeface="Times New Roman" pitchFamily="18" charset="0"/>
                <a:cs typeface="Times New Roman" pitchFamily="18" charset="0"/>
              </a:rPr>
              <a:t>2) от 1 года 6 месяцев до 2 лет:</a:t>
            </a:r>
          </a:p>
          <a:p>
            <a:r>
              <a:rPr lang="ru-RU" sz="1600" dirty="0">
                <a:latin typeface="Times New Roman" pitchFamily="18" charset="0"/>
                <a:cs typeface="Times New Roman" pitchFamily="18" charset="0"/>
              </a:rPr>
              <a:t>развивать у детей способность слушать художественный текст и активно (эмоционально) реагировать на его содержание;</a:t>
            </a:r>
          </a:p>
          <a:p>
            <a:r>
              <a:rPr lang="ru-RU" sz="1600" dirty="0">
                <a:latin typeface="Times New Roman" pitchFamily="18" charset="0"/>
                <a:cs typeface="Times New Roman" pitchFamily="18" charset="0"/>
              </a:rPr>
              <a:t>обеспечивать возможности наблюдать за процессом рисования, лепки взрослого, вызывать к ним интерес;</a:t>
            </a:r>
          </a:p>
          <a:p>
            <a:r>
              <a:rPr lang="ru-RU" sz="1600" dirty="0">
                <a:latin typeface="Times New Roman" pitchFamily="18" charset="0"/>
                <a:cs typeface="Times New Roman" pitchFamily="18" charset="0"/>
              </a:rPr>
              <a:t>поощрять у детей желание рисовать красками, карандашами, фломастерами, предоставляя возможность ритмично заполнять лист бумаги яркими пятнами, мазками, линиями;</a:t>
            </a:r>
          </a:p>
          <a:p>
            <a:r>
              <a:rPr lang="ru-RU" sz="1600" dirty="0">
                <a:latin typeface="Times New Roman" pitchFamily="18" charset="0"/>
                <a:cs typeface="Times New Roman" pitchFamily="18" charset="0"/>
              </a:rPr>
              <a:t>развивать у детей умение прислушиваться к словам песен и воспроизводить звукоподражания и простейшие интонации;</a:t>
            </a:r>
          </a:p>
          <a:p>
            <a:r>
              <a:rPr lang="ru-RU" sz="1600" dirty="0">
                <a:latin typeface="Times New Roman" pitchFamily="18" charset="0"/>
                <a:cs typeface="Times New Roman" pitchFamily="18" charset="0"/>
              </a:rPr>
              <a:t>развивать у детей умение выполнять под музыку игровые и плясовые движения, соответствующие словам песни и характеру музыки</a:t>
            </a:r>
            <a:r>
              <a:rPr lang="ru-RU" sz="1600" dirty="0" smtClean="0">
                <a:latin typeface="Times New Roman" pitchFamily="18" charset="0"/>
                <a:cs typeface="Times New Roman" pitchFamily="18" charset="0"/>
              </a:rPr>
              <a:t>.</a:t>
            </a:r>
          </a:p>
          <a:p>
            <a:r>
              <a:rPr lang="ru-RU" sz="1600" dirty="0">
                <a:latin typeface="Times New Roman" pitchFamily="18" charset="0"/>
                <a:cs typeface="Times New Roman" pitchFamily="18" charset="0"/>
              </a:rPr>
              <a:t>21.2. От 1 года до 2 лет.</a:t>
            </a:r>
          </a:p>
          <a:p>
            <a:r>
              <a:rPr lang="ru-RU" sz="1600" dirty="0">
                <a:latin typeface="Times New Roman" pitchFamily="18" charset="0"/>
                <a:cs typeface="Times New Roman" pitchFamily="18" charset="0"/>
              </a:rPr>
              <a:t>21.2.1. В области художественно-эстетического развития основными задачами образовательной деятельности являются:</a:t>
            </a:r>
          </a:p>
          <a:p>
            <a:r>
              <a:rPr lang="ru-RU" sz="1600" dirty="0">
                <a:latin typeface="Times New Roman" pitchFamily="18" charset="0"/>
                <a:cs typeface="Times New Roman" pitchFamily="18" charset="0"/>
              </a:rPr>
              <a:t>1) от 1 года до 1 года 6 месяцев:</a:t>
            </a:r>
          </a:p>
          <a:p>
            <a:r>
              <a:rPr lang="ru-RU" sz="1600" dirty="0">
                <a:latin typeface="Times New Roman" pitchFamily="18" charset="0"/>
                <a:cs typeface="Times New Roman" pitchFamily="18" charset="0"/>
              </a:rPr>
              <a:t>формировать у детей эмоциональный отклик на музыку (жестом, мимикой, подпеванием, движениями), желание слушать музыкальные произведения;</a:t>
            </a:r>
          </a:p>
          <a:p>
            <a:r>
              <a:rPr lang="ru-RU" sz="1600" dirty="0">
                <a:latin typeface="Times New Roman" pitchFamily="18" charset="0"/>
                <a:cs typeface="Times New Roman" pitchFamily="18" charset="0"/>
              </a:rPr>
              <a:t>создавать у детей радостное настроение при пении, движениях и игровых действиях под музыку;</a:t>
            </a:r>
          </a:p>
          <a:p>
            <a:r>
              <a:rPr lang="ru-RU" sz="1600" dirty="0">
                <a:latin typeface="Times New Roman" pitchFamily="18" charset="0"/>
                <a:cs typeface="Times New Roman" pitchFamily="18" charset="0"/>
              </a:rPr>
              <a:t>2) от 1 года 6 месяцев до 2 лет:</a:t>
            </a:r>
          </a:p>
          <a:p>
            <a:r>
              <a:rPr lang="ru-RU" sz="1600" dirty="0">
                <a:latin typeface="Times New Roman" pitchFamily="18" charset="0"/>
                <a:cs typeface="Times New Roman" pitchFamily="18" charset="0"/>
              </a:rPr>
              <a:t>развивать у детей способность слушать художественный текст и активно (эмоционально) реагировать на его содержание;</a:t>
            </a:r>
          </a:p>
          <a:p>
            <a:r>
              <a:rPr lang="ru-RU" sz="1600" dirty="0">
                <a:latin typeface="Times New Roman" pitchFamily="18" charset="0"/>
                <a:cs typeface="Times New Roman" pitchFamily="18" charset="0"/>
              </a:rPr>
              <a:t>обеспечивать возможности наблюдать за процессом рисования, лепки взрослого, вызывать к ним интерес;</a:t>
            </a:r>
          </a:p>
          <a:p>
            <a:r>
              <a:rPr lang="ru-RU" sz="1600" dirty="0">
                <a:latin typeface="Times New Roman" pitchFamily="18" charset="0"/>
                <a:cs typeface="Times New Roman" pitchFamily="18" charset="0"/>
              </a:rPr>
              <a:t>поощрять у детей желание рисовать красками, карандашами, фломастерами, предоставляя возможность ритмично заполнять лист бумаги яркими пятнами, мазками, линиями;</a:t>
            </a:r>
          </a:p>
          <a:p>
            <a:r>
              <a:rPr lang="ru-RU" sz="1600" dirty="0">
                <a:latin typeface="Times New Roman" pitchFamily="18" charset="0"/>
                <a:cs typeface="Times New Roman" pitchFamily="18" charset="0"/>
              </a:rPr>
              <a:t>развивать у детей умение прислушиваться к словам песен и воспроизводить звукоподражания и простейшие интонации;</a:t>
            </a:r>
          </a:p>
          <a:p>
            <a:r>
              <a:rPr lang="ru-RU" sz="1600" dirty="0">
                <a:latin typeface="Times New Roman" pitchFamily="18" charset="0"/>
                <a:cs typeface="Times New Roman" pitchFamily="18" charset="0"/>
              </a:rPr>
              <a:t>развивать у детей умение выполнять под музыку игровые и плясовые движения, соответствующие словам песни и характеру музыки.</a:t>
            </a:r>
          </a:p>
          <a:p>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5573074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a:latin typeface="Times New Roman" pitchFamily="18" charset="0"/>
                <a:cs typeface="Times New Roman" pitchFamily="18" charset="0"/>
              </a:rPr>
              <a:t>21.3. </a:t>
            </a:r>
            <a:r>
              <a:rPr lang="ru-RU" b="1" dirty="0">
                <a:solidFill>
                  <a:srgbClr val="FF0000"/>
                </a:solidFill>
                <a:latin typeface="Times New Roman" pitchFamily="18" charset="0"/>
                <a:cs typeface="Times New Roman" pitchFamily="18" charset="0"/>
              </a:rPr>
              <a:t>От 2 лет до 3 лет.</a:t>
            </a:r>
          </a:p>
          <a:p>
            <a:pPr algn="just"/>
            <a:r>
              <a:rPr lang="ru-RU" dirty="0">
                <a:latin typeface="Times New Roman" pitchFamily="18" charset="0"/>
                <a:cs typeface="Times New Roman" pitchFamily="18" charset="0"/>
              </a:rPr>
              <a:t>21.3.1. </a:t>
            </a:r>
            <a:r>
              <a:rPr lang="ru-RU" dirty="0">
                <a:solidFill>
                  <a:srgbClr val="FF0000"/>
                </a:solidFill>
                <a:latin typeface="Times New Roman" pitchFamily="18" charset="0"/>
                <a:cs typeface="Times New Roman" pitchFamily="18" charset="0"/>
              </a:rPr>
              <a:t>В области художественно-эстетического развития</a:t>
            </a:r>
            <a:r>
              <a:rPr lang="ru-RU" dirty="0">
                <a:latin typeface="Times New Roman" pitchFamily="18" charset="0"/>
                <a:cs typeface="Times New Roman" pitchFamily="18" charset="0"/>
              </a:rPr>
              <a:t> основными задачами образовательной деятельности являются:</a:t>
            </a:r>
          </a:p>
          <a:p>
            <a:pPr algn="just"/>
            <a:r>
              <a:rPr lang="ru-RU" dirty="0">
                <a:latin typeface="Times New Roman" pitchFamily="18" charset="0"/>
                <a:cs typeface="Times New Roman" pitchFamily="18" charset="0"/>
              </a:rPr>
              <a:t>1) </a:t>
            </a:r>
            <a:r>
              <a:rPr lang="ru-RU" dirty="0">
                <a:solidFill>
                  <a:srgbClr val="00B050"/>
                </a:solidFill>
                <a:latin typeface="Times New Roman" pitchFamily="18" charset="0"/>
                <a:cs typeface="Times New Roman" pitchFamily="18" charset="0"/>
              </a:rPr>
              <a:t>приобщение к искусству:</a:t>
            </a:r>
          </a:p>
          <a:p>
            <a:pPr algn="just"/>
            <a:r>
              <a:rPr lang="ru-RU" dirty="0">
                <a:latin typeface="Times New Roman" pitchFamily="18" charset="0"/>
                <a:cs typeface="Times New Roman" pitchFamily="18" charset="0"/>
              </a:rPr>
              <a:t>развивать у детей художественное восприятие (смотреть, слушать и испытывать радость) в процессе ознакомления с произведениями музыкального, изобразительного искусства, природой;</a:t>
            </a:r>
          </a:p>
          <a:p>
            <a:pPr algn="just"/>
            <a:r>
              <a:rPr lang="ru-RU" dirty="0">
                <a:latin typeface="Times New Roman" pitchFamily="18" charset="0"/>
                <a:cs typeface="Times New Roman" pitchFamily="18" charset="0"/>
              </a:rPr>
              <a:t>интерес, внимание, любознательность, стремление к эмоциональному отклику детей на отдельные эстетические свойства и качества предметов и явлений окружающей действительности;</a:t>
            </a:r>
          </a:p>
          <a:p>
            <a:pPr algn="just"/>
            <a:r>
              <a:rPr lang="ru-RU" dirty="0">
                <a:latin typeface="Times New Roman" pitchFamily="18" charset="0"/>
                <a:cs typeface="Times New Roman" pitchFamily="18" charset="0"/>
              </a:rPr>
              <a:t>развивать отзывчивость на доступное понимание произведений искусства, интерес к музыке (в процессе прослушивания классической и народной музыки), изобразительному искусству (в процессе рассматривания и восприятия красоты иллюстраций, рисунков, изделии декоративно-прикладного искусства);</a:t>
            </a:r>
          </a:p>
          <a:p>
            <a:pPr algn="just"/>
            <a:r>
              <a:rPr lang="ru-RU" dirty="0">
                <a:latin typeface="Times New Roman" pitchFamily="18" charset="0"/>
                <a:cs typeface="Times New Roman" pitchFamily="18" charset="0"/>
              </a:rPr>
              <a:t>познакомить детей с народными игрушками (дымковской, </a:t>
            </a:r>
            <a:r>
              <a:rPr lang="ru-RU" dirty="0" err="1">
                <a:latin typeface="Times New Roman" pitchFamily="18" charset="0"/>
                <a:cs typeface="Times New Roman" pitchFamily="18" charset="0"/>
              </a:rPr>
              <a:t>богородской</a:t>
            </a:r>
            <a:r>
              <a:rPr lang="ru-RU" dirty="0">
                <a:latin typeface="Times New Roman" pitchFamily="18" charset="0"/>
                <a:cs typeface="Times New Roman" pitchFamily="18" charset="0"/>
              </a:rPr>
              <a:t>, матрешкой и другими);</a:t>
            </a:r>
          </a:p>
          <a:p>
            <a:pPr algn="just"/>
            <a:r>
              <a:rPr lang="ru-RU" dirty="0">
                <a:latin typeface="Times New Roman" pitchFamily="18" charset="0"/>
                <a:cs typeface="Times New Roman" pitchFamily="18" charset="0"/>
              </a:rPr>
              <a:t>поддерживать интерес к малым формам фольклора (</a:t>
            </a:r>
            <a:r>
              <a:rPr lang="ru-RU" dirty="0" err="1">
                <a:latin typeface="Times New Roman" pitchFamily="18" charset="0"/>
                <a:cs typeface="Times New Roman" pitchFamily="18" charset="0"/>
              </a:rPr>
              <a:t>пестушки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заклички</a:t>
            </a:r>
            <a:r>
              <a:rPr lang="ru-RU" dirty="0">
                <a:latin typeface="Times New Roman" pitchFamily="18" charset="0"/>
                <a:cs typeface="Times New Roman" pitchFamily="18" charset="0"/>
              </a:rPr>
              <a:t>, прибаутки);</a:t>
            </a:r>
          </a:p>
          <a:p>
            <a:pPr algn="just"/>
            <a:r>
              <a:rPr lang="ru-RU" dirty="0">
                <a:latin typeface="Times New Roman" pitchFamily="18" charset="0"/>
                <a:cs typeface="Times New Roman" pitchFamily="18" charset="0"/>
              </a:rPr>
              <a:t>поддерживать стремление детей выражать свои чувства и впечатления на основе эмоционально содержательного восприятия доступных для понимания произведений искусства или наблюдений за природными явлениями</a:t>
            </a:r>
            <a:r>
              <a:rPr lang="ru-RU" dirty="0" smtClean="0">
                <a:latin typeface="Times New Roman" pitchFamily="18" charset="0"/>
                <a:cs typeface="Times New Roman" pitchFamily="18" charset="0"/>
              </a:rPr>
              <a:t>;</a:t>
            </a:r>
          </a:p>
          <a:p>
            <a:pPr algn="just"/>
            <a:r>
              <a:rPr lang="ru-RU" dirty="0">
                <a:latin typeface="Times New Roman" pitchFamily="18" charset="0"/>
                <a:cs typeface="Times New Roman" pitchFamily="18" charset="0"/>
              </a:rPr>
              <a:t>2) </a:t>
            </a:r>
            <a:r>
              <a:rPr lang="ru-RU" dirty="0">
                <a:solidFill>
                  <a:srgbClr val="00B050"/>
                </a:solidFill>
                <a:latin typeface="Times New Roman" pitchFamily="18" charset="0"/>
                <a:cs typeface="Times New Roman" pitchFamily="18" charset="0"/>
              </a:rPr>
              <a:t>изобразительная деятельность:</a:t>
            </a:r>
          </a:p>
          <a:p>
            <a:pPr algn="just"/>
            <a:r>
              <a:rPr lang="ru-RU" dirty="0">
                <a:latin typeface="Times New Roman" pitchFamily="18" charset="0"/>
                <a:cs typeface="Times New Roman" pitchFamily="18" charset="0"/>
              </a:rPr>
              <a:t>воспитывать интерес к изобразительной деятельности (рисованию, лепке) совместно со взрослым и самостоятельно;</a:t>
            </a:r>
          </a:p>
          <a:p>
            <a:pPr algn="just"/>
            <a:r>
              <a:rPr lang="ru-RU" dirty="0">
                <a:latin typeface="Times New Roman" pitchFamily="18" charset="0"/>
                <a:cs typeface="Times New Roman" pitchFamily="18" charset="0"/>
              </a:rPr>
              <a:t>развивать положительные эмоции на предложение нарисовать, слепить;</a:t>
            </a:r>
          </a:p>
          <a:p>
            <a:pPr algn="just"/>
            <a:r>
              <a:rPr lang="ru-RU" dirty="0">
                <a:latin typeface="Times New Roman" pitchFamily="18" charset="0"/>
                <a:cs typeface="Times New Roman" pitchFamily="18" charset="0"/>
              </a:rPr>
              <a:t>научить правильно держать карандаш, кисть;</a:t>
            </a:r>
          </a:p>
          <a:p>
            <a:pPr algn="just"/>
            <a:r>
              <a:rPr lang="ru-RU" dirty="0">
                <a:latin typeface="Times New Roman" pitchFamily="18" charset="0"/>
                <a:cs typeface="Times New Roman" pitchFamily="18" charset="0"/>
              </a:rPr>
              <a:t>развивать сенсорные основы изобразительной деятельности: восприятие предмета разной формы, цвета (начиная с контрастных цветов);</a:t>
            </a:r>
          </a:p>
          <a:p>
            <a:pPr algn="just"/>
            <a:r>
              <a:rPr lang="ru-RU" dirty="0">
                <a:latin typeface="Times New Roman" pitchFamily="18" charset="0"/>
                <a:cs typeface="Times New Roman" pitchFamily="18" charset="0"/>
              </a:rPr>
              <a:t>включать движение рук по предмету при знакомстве с его формой;</a:t>
            </a:r>
          </a:p>
          <a:p>
            <a:pPr algn="just"/>
            <a:r>
              <a:rPr lang="ru-RU" dirty="0">
                <a:latin typeface="Times New Roman" pitchFamily="18" charset="0"/>
                <a:cs typeface="Times New Roman" pitchFamily="18" charset="0"/>
              </a:rPr>
              <a:t>познакомить со свойствами глины, пластилина, пластической массы;</a:t>
            </a:r>
          </a:p>
          <a:p>
            <a:pPr algn="just"/>
            <a:r>
              <a:rPr lang="ru-RU" dirty="0">
                <a:latin typeface="Times New Roman" pitchFamily="18" charset="0"/>
                <a:cs typeface="Times New Roman" pitchFamily="18" charset="0"/>
              </a:rPr>
              <a:t>развивать эмоциональный отклик детей на отдельные эстетические свойства и качества предметов в процессе рассматривания игрушек, природных объектов, предметов быта, произведений искусства;</a:t>
            </a:r>
          </a:p>
          <a:p>
            <a:endParaRPr lang="ru-RU" dirty="0"/>
          </a:p>
        </p:txBody>
      </p:sp>
    </p:spTree>
    <p:extLst>
      <p:ext uri="{BB962C8B-B14F-4D97-AF65-F5344CB8AC3E}">
        <p14:creationId xmlns:p14="http://schemas.microsoft.com/office/powerpoint/2010/main" val="9147314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400" y="0"/>
            <a:ext cx="12192000" cy="6463308"/>
          </a:xfrm>
          <a:prstGeom prst="rect">
            <a:avLst/>
          </a:prstGeom>
        </p:spPr>
        <p:txBody>
          <a:bodyPr wrap="square">
            <a:spAutoFit/>
          </a:bodyPr>
          <a:lstStyle/>
          <a:p>
            <a:pPr algn="just"/>
            <a:r>
              <a:rPr lang="ru-RU" dirty="0">
                <a:latin typeface="Times New Roman" pitchFamily="18" charset="0"/>
                <a:cs typeface="Times New Roman" pitchFamily="18" charset="0"/>
              </a:rPr>
              <a:t>3) </a:t>
            </a:r>
            <a:r>
              <a:rPr lang="ru-RU" dirty="0">
                <a:solidFill>
                  <a:srgbClr val="00B050"/>
                </a:solidFill>
                <a:latin typeface="Times New Roman" pitchFamily="18" charset="0"/>
                <a:cs typeface="Times New Roman" pitchFamily="18" charset="0"/>
              </a:rPr>
              <a:t>конструктивная деятельность</a:t>
            </a:r>
            <a:r>
              <a:rPr lang="ru-RU" dirty="0">
                <a:latin typeface="Times New Roman" pitchFamily="18" charset="0"/>
                <a:cs typeface="Times New Roman" pitchFamily="18" charset="0"/>
              </a:rPr>
              <a:t>:</a:t>
            </a:r>
          </a:p>
          <a:p>
            <a:pPr algn="just"/>
            <a:r>
              <a:rPr lang="ru-RU" dirty="0">
                <a:latin typeface="Times New Roman" pitchFamily="18" charset="0"/>
                <a:cs typeface="Times New Roman" pitchFamily="18" charset="0"/>
              </a:rPr>
              <a:t>знакомить детей с деталями (кубик, кирпичик, трехгранная призма, пластина, цилиндр), с вариантами расположения строительных форм на плоскости;</a:t>
            </a:r>
          </a:p>
          <a:p>
            <a:pPr algn="just"/>
            <a:r>
              <a:rPr lang="ru-RU" dirty="0">
                <a:latin typeface="Times New Roman" pitchFamily="18" charset="0"/>
                <a:cs typeface="Times New Roman" pitchFamily="18" charset="0"/>
              </a:rPr>
              <a:t>развивать интерес к конструктивной деятельности, поддерживать желание детей строить самостоятельно;</a:t>
            </a:r>
          </a:p>
          <a:p>
            <a:pPr algn="just"/>
            <a:r>
              <a:rPr lang="ru-RU" dirty="0">
                <a:latin typeface="Times New Roman" pitchFamily="18" charset="0"/>
                <a:cs typeface="Times New Roman" pitchFamily="18" charset="0"/>
              </a:rPr>
              <a:t>4) музыкальная деятельность:</a:t>
            </a:r>
          </a:p>
          <a:p>
            <a:pPr algn="just"/>
            <a:r>
              <a:rPr lang="ru-RU" dirty="0">
                <a:latin typeface="Times New Roman" pitchFamily="18" charset="0"/>
                <a:cs typeface="Times New Roman" pitchFamily="18" charset="0"/>
              </a:rPr>
              <a:t>воспитывать интерес к музыке, желание слушать музыку, подпевать, выполнять простейшие танцевальные движения;</a:t>
            </a:r>
          </a:p>
          <a:p>
            <a:pPr algn="just"/>
            <a:r>
              <a:rPr lang="ru-RU" dirty="0">
                <a:latin typeface="Times New Roman" pitchFamily="18" charset="0"/>
                <a:cs typeface="Times New Roman" pitchFamily="18" charset="0"/>
              </a:rPr>
              <a:t>приобщать к восприятию музыки, соблюдая первоначальные правила: не мешать соседу вслушиваться в музыкальное произведение и эмоционально на него реагировать;</a:t>
            </a:r>
          </a:p>
          <a:p>
            <a:pPr algn="just"/>
            <a:r>
              <a:rPr lang="ru-RU" dirty="0">
                <a:latin typeface="Times New Roman" pitchFamily="18" charset="0"/>
                <a:cs typeface="Times New Roman" pitchFamily="18" charset="0"/>
              </a:rPr>
              <a:t>5) </a:t>
            </a:r>
            <a:r>
              <a:rPr lang="ru-RU" dirty="0">
                <a:solidFill>
                  <a:srgbClr val="00B050"/>
                </a:solidFill>
                <a:latin typeface="Times New Roman" pitchFamily="18" charset="0"/>
                <a:cs typeface="Times New Roman" pitchFamily="18" charset="0"/>
              </a:rPr>
              <a:t>театрализованная деятельность</a:t>
            </a:r>
            <a:r>
              <a:rPr lang="ru-RU" dirty="0">
                <a:latin typeface="Times New Roman" pitchFamily="18" charset="0"/>
                <a:cs typeface="Times New Roman" pitchFamily="18" charset="0"/>
              </a:rPr>
              <a:t>:</a:t>
            </a:r>
          </a:p>
          <a:p>
            <a:pPr algn="just"/>
            <a:r>
              <a:rPr lang="ru-RU" dirty="0">
                <a:latin typeface="Times New Roman" pitchFamily="18" charset="0"/>
                <a:cs typeface="Times New Roman" pitchFamily="18" charset="0"/>
              </a:rPr>
              <a:t>пробуждать интерес к театрализованной игре путем первого опыта общения с персонажем (кукла Катя показывает концерт), расширения контактов со взрослым (бабушка приглашает на деревенский двор);</a:t>
            </a:r>
          </a:p>
          <a:p>
            <a:pPr algn="just"/>
            <a:r>
              <a:rPr lang="ru-RU" dirty="0">
                <a:latin typeface="Times New Roman" pitchFamily="18" charset="0"/>
                <a:cs typeface="Times New Roman" pitchFamily="18" charset="0"/>
              </a:rPr>
              <a:t>побуждать детей отзываться на игры-действия со звуками (живой и неживой природы), подражать движениям животных и птиц под музыку, под звучащее слово (в произведениях малых фольклорных форм);</a:t>
            </a:r>
          </a:p>
          <a:p>
            <a:pPr algn="just"/>
            <a:r>
              <a:rPr lang="ru-RU" dirty="0">
                <a:latin typeface="Times New Roman" pitchFamily="18" charset="0"/>
                <a:cs typeface="Times New Roman" pitchFamily="18" charset="0"/>
              </a:rPr>
              <a:t>способствовать проявлению самостоятельности, активности в игре с персонажами-игрушками;</a:t>
            </a:r>
          </a:p>
          <a:p>
            <a:pPr algn="just"/>
            <a:r>
              <a:rPr lang="ru-RU" dirty="0">
                <a:latin typeface="Times New Roman" pitchFamily="18" charset="0"/>
                <a:cs typeface="Times New Roman" pitchFamily="18" charset="0"/>
              </a:rPr>
              <a:t>развивать умение следить за действиями заводных игрушек, сказочных героев, адекватно реагировать на них;</a:t>
            </a:r>
          </a:p>
          <a:p>
            <a:pPr algn="just"/>
            <a:r>
              <a:rPr lang="ru-RU" dirty="0">
                <a:latin typeface="Times New Roman" pitchFamily="18" charset="0"/>
                <a:cs typeface="Times New Roman" pitchFamily="18" charset="0"/>
              </a:rPr>
              <a:t>способствовать формированию навыка перевоплощения в образы сказочных героев;</a:t>
            </a:r>
          </a:p>
          <a:p>
            <a:pPr algn="just"/>
            <a:r>
              <a:rPr lang="ru-RU" dirty="0">
                <a:latin typeface="Times New Roman" pitchFamily="18" charset="0"/>
                <a:cs typeface="Times New Roman" pitchFamily="18" charset="0"/>
              </a:rPr>
              <a:t>создавать условия для систематического восприятия театрализованных выступлений педагогического театра (взрослых).</a:t>
            </a:r>
          </a:p>
          <a:p>
            <a:pPr algn="just"/>
            <a:r>
              <a:rPr lang="ru-RU" dirty="0">
                <a:latin typeface="Times New Roman" pitchFamily="18" charset="0"/>
                <a:cs typeface="Times New Roman" pitchFamily="18" charset="0"/>
              </a:rPr>
              <a:t>6) </a:t>
            </a:r>
            <a:r>
              <a:rPr lang="ru-RU" dirty="0">
                <a:solidFill>
                  <a:srgbClr val="00B050"/>
                </a:solidFill>
                <a:latin typeface="Times New Roman" pitchFamily="18" charset="0"/>
                <a:cs typeface="Times New Roman" pitchFamily="18" charset="0"/>
              </a:rPr>
              <a:t>культурно-досуговая деятельность</a:t>
            </a:r>
            <a:r>
              <a:rPr lang="ru-RU" dirty="0">
                <a:latin typeface="Times New Roman" pitchFamily="18" charset="0"/>
                <a:cs typeface="Times New Roman" pitchFamily="18" charset="0"/>
              </a:rPr>
              <a:t>:</a:t>
            </a:r>
          </a:p>
          <a:p>
            <a:pPr algn="just"/>
            <a:r>
              <a:rPr lang="ru-RU" dirty="0">
                <a:latin typeface="Times New Roman" pitchFamily="18" charset="0"/>
                <a:cs typeface="Times New Roman" pitchFamily="18" charset="0"/>
              </a:rPr>
              <a:t>создавать эмоционально-положительный климат в группе и ДОО, обеспечение у детей чувства комфортности, уюта и защищенности; формировать умение самостоятельной работы детей с художественными материалами;</a:t>
            </a:r>
          </a:p>
          <a:p>
            <a:pPr algn="just"/>
            <a:r>
              <a:rPr lang="ru-RU" dirty="0">
                <a:latin typeface="Times New Roman" pitchFamily="18" charset="0"/>
                <a:cs typeface="Times New Roman" pitchFamily="18" charset="0"/>
              </a:rPr>
              <a:t>привлекать детей к посильному участию в играх, театрализованных представлениях, забавах, развлечениях и праздниках;</a:t>
            </a:r>
          </a:p>
          <a:p>
            <a:pPr algn="just"/>
            <a:r>
              <a:rPr lang="ru-RU" dirty="0">
                <a:latin typeface="Times New Roman" pitchFamily="18" charset="0"/>
                <a:cs typeface="Times New Roman" pitchFamily="18" charset="0"/>
              </a:rPr>
              <a:t>развивать умение следить за действиями игрушек, сказочных героев, адекватно реагировать на них;</a:t>
            </a:r>
          </a:p>
          <a:p>
            <a:pPr algn="just"/>
            <a:r>
              <a:rPr lang="ru-RU" dirty="0">
                <a:latin typeface="Times New Roman" pitchFamily="18" charset="0"/>
                <a:cs typeface="Times New Roman" pitchFamily="18" charset="0"/>
              </a:rPr>
              <a:t>формировать навык перевоплощения детей в образы сказочных героев.</a:t>
            </a:r>
          </a:p>
        </p:txBody>
      </p:sp>
    </p:spTree>
    <p:extLst>
      <p:ext uri="{BB962C8B-B14F-4D97-AF65-F5344CB8AC3E}">
        <p14:creationId xmlns:p14="http://schemas.microsoft.com/office/powerpoint/2010/main" val="2241632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32749"/>
          </a:xfrm>
          <a:prstGeom prst="rect">
            <a:avLst/>
          </a:prstGeom>
        </p:spPr>
        <p:txBody>
          <a:bodyPr wrap="square">
            <a:spAutoFit/>
          </a:bodyPr>
          <a:lstStyle/>
          <a:p>
            <a:pPr algn="just"/>
            <a:r>
              <a:rPr lang="ru-RU" sz="1600" b="1" dirty="0" smtClean="0">
                <a:solidFill>
                  <a:srgbClr val="FF0000"/>
                </a:solidFill>
                <a:latin typeface="Times New Roman" pitchFamily="18" charset="0"/>
                <a:cs typeface="Times New Roman" pitchFamily="18" charset="0"/>
              </a:rPr>
              <a:t>22</a:t>
            </a:r>
            <a:r>
              <a:rPr lang="ru-RU" sz="1600" b="1" dirty="0">
                <a:solidFill>
                  <a:srgbClr val="FF0000"/>
                </a:solidFill>
                <a:latin typeface="Times New Roman" pitchFamily="18" charset="0"/>
                <a:cs typeface="Times New Roman" pitchFamily="18" charset="0"/>
              </a:rPr>
              <a:t>. Физическое развитие</a:t>
            </a:r>
            <a:r>
              <a:rPr lang="ru-RU" sz="1600" b="1" dirty="0">
                <a:latin typeface="Times New Roman" pitchFamily="18" charset="0"/>
                <a:cs typeface="Times New Roman" pitchFamily="18" charset="0"/>
              </a:rPr>
              <a:t>.</a:t>
            </a:r>
            <a:endParaRPr lang="ru-RU" sz="1600" dirty="0">
              <a:latin typeface="Times New Roman" pitchFamily="18" charset="0"/>
              <a:cs typeface="Times New Roman" pitchFamily="18" charset="0"/>
            </a:endParaRPr>
          </a:p>
          <a:p>
            <a:pPr algn="just"/>
            <a:r>
              <a:rPr lang="ru-RU" sz="1600" dirty="0">
                <a:latin typeface="Times New Roman" pitchFamily="18" charset="0"/>
                <a:cs typeface="Times New Roman" pitchFamily="18" charset="0"/>
              </a:rPr>
              <a:t>22.1. От 2 месяцев до 1 года.</a:t>
            </a:r>
          </a:p>
          <a:p>
            <a:pPr algn="just"/>
            <a:r>
              <a:rPr lang="ru-RU" sz="1600" dirty="0">
                <a:latin typeface="Times New Roman" pitchFamily="18" charset="0"/>
                <a:cs typeface="Times New Roman" pitchFamily="18" charset="0"/>
              </a:rPr>
              <a:t>22.1.1. В области физического развития основными задачами образовательной деятельности являются:</a:t>
            </a:r>
          </a:p>
          <a:p>
            <a:pPr algn="just"/>
            <a:r>
              <a:rPr lang="ru-RU" sz="1600" dirty="0">
                <a:latin typeface="Times New Roman" pitchFamily="18" charset="0"/>
                <a:cs typeface="Times New Roman" pitchFamily="18" charset="0"/>
              </a:rPr>
              <a:t>обеспечивать охрану жизни и укрепление здоровья ребёнка, гигиенический уход, питание;</a:t>
            </a:r>
          </a:p>
          <a:p>
            <a:pPr algn="just"/>
            <a:r>
              <a:rPr lang="ru-RU" sz="1600" dirty="0">
                <a:latin typeface="Times New Roman" pitchFamily="18" charset="0"/>
                <a:cs typeface="Times New Roman" pitchFamily="18" charset="0"/>
              </a:rPr>
              <a:t>организовывать физиологически целесообразный режим жизнедеятельности и двигательную деятельность детей, обучая основным движениям (бросание, катание, ползание, лазанье, ходьба) на основе положительного эмоционального общения и совместных действий педагога с ребёнком;</a:t>
            </a:r>
          </a:p>
          <a:p>
            <a:pPr algn="just"/>
            <a:r>
              <a:rPr lang="ru-RU" sz="1600" dirty="0">
                <a:latin typeface="Times New Roman" pitchFamily="18" charset="0"/>
                <a:cs typeface="Times New Roman" pitchFamily="18" charset="0"/>
              </a:rPr>
              <a:t>поддерживать положительную эмоциональную реакцию при выполнении движений, чувство удовлетворения и радости от совместных действий ребёнка с педагогом в играх-забавах.</a:t>
            </a:r>
          </a:p>
          <a:p>
            <a:pPr algn="just"/>
            <a:r>
              <a:rPr lang="ru-RU" sz="1600" dirty="0">
                <a:latin typeface="Times New Roman" pitchFamily="18" charset="0"/>
                <a:cs typeface="Times New Roman" pitchFamily="18" charset="0"/>
              </a:rPr>
              <a:t>22.1.2. Содержание образовательной деятельности.</a:t>
            </a:r>
          </a:p>
          <a:p>
            <a:pPr algn="just"/>
            <a:r>
              <a:rPr lang="ru-RU" sz="1600" dirty="0">
                <a:latin typeface="Times New Roman" pitchFamily="18" charset="0"/>
                <a:cs typeface="Times New Roman" pitchFamily="18" charset="0"/>
              </a:rPr>
              <a:t>Педагог приучает ребёнка к определенному жизненному ритму и порядку в ходе режимных процессов, организует двигательную деятельность, создает условия для сохранения и укрепления здоровья средствами физического воспитания.</a:t>
            </a:r>
          </a:p>
          <a:p>
            <a:pPr algn="just"/>
            <a:r>
              <a:rPr lang="ru-RU" sz="1600" dirty="0" smtClean="0">
                <a:latin typeface="Times New Roman" pitchFamily="18" charset="0"/>
                <a:cs typeface="Times New Roman" pitchFamily="18" charset="0"/>
              </a:rPr>
              <a:t>С </a:t>
            </a:r>
            <a:r>
              <a:rPr lang="ru-RU" sz="1600" dirty="0">
                <a:latin typeface="Times New Roman" pitchFamily="18" charset="0"/>
                <a:cs typeface="Times New Roman" pitchFamily="18" charset="0"/>
              </a:rPr>
              <a:t>2 месяцев педагог оказывает помощь в удержании головы в вертикальном положении, повороте её в сторону звука, игрушки; побуждает переворачиваться со спины на бок (к 4 месяцам), на живот (к 5 месяцам), с живота на спину (к 6 месяцам); отталкиваться ногами от опоры в вертикальном положении при поддержке под мышки; побуждает захватывать и удерживать игрушку; поощряет попытки лежать на животе с опорой на предплечья, кисти рук; дотягиваться до игрушки, подползать к ней; проводит комплекс гимнастики.</a:t>
            </a:r>
          </a:p>
          <a:p>
            <a:pPr algn="just"/>
            <a:r>
              <a:rPr lang="ru-RU" sz="1600" dirty="0" smtClean="0">
                <a:latin typeface="Times New Roman" pitchFamily="18" charset="0"/>
                <a:cs typeface="Times New Roman" pitchFamily="18" charset="0"/>
              </a:rPr>
              <a:t>С </a:t>
            </a:r>
            <a:r>
              <a:rPr lang="ru-RU" sz="1600" dirty="0">
                <a:latin typeface="Times New Roman" pitchFamily="18" charset="0"/>
                <a:cs typeface="Times New Roman" pitchFamily="18" charset="0"/>
              </a:rPr>
              <a:t>6 месяцев педагог помогает осваивать движения, подготавливающие к ползанию, поощряет стремление ребёнка ползать, самостоятельно садиться из положения лежа и ложиться из положения сидя, уверенно переворачиваться со спины на живот и обратно, сидеть; помогает вставать и стоять с поддержкой, переступать, держась за опору (к 8 месяцам); побуждает к манипулированию предметами (берет, осматривает, перекладывает из руки в руку, размахивает, бросает и другое); проводит с ребёнком комплекс гимнастики, включая упражнения с использованием предметов (колечки, погремушки).</a:t>
            </a:r>
          </a:p>
          <a:p>
            <a:pPr algn="just"/>
            <a:r>
              <a:rPr lang="ru-RU" sz="1600" dirty="0" smtClean="0">
                <a:latin typeface="Times New Roman" pitchFamily="18" charset="0"/>
                <a:cs typeface="Times New Roman" pitchFamily="18" charset="0"/>
              </a:rPr>
              <a:t>С </a:t>
            </a:r>
            <a:r>
              <a:rPr lang="ru-RU" sz="1600" dirty="0">
                <a:latin typeface="Times New Roman" pitchFamily="18" charset="0"/>
                <a:cs typeface="Times New Roman" pitchFamily="18" charset="0"/>
              </a:rPr>
              <a:t>9 месяцев педагог создает условия для развития ранее освоенных движений, упражняет в ползании в разных направлениях, вставании, перешагивании, побуждает приседать и вставать, делать первые шаги вдоль опоры при поддержке за руки, за одну руку, самостоятельно; ходить за каталкой, при поддержке подниматься на ступеньки; брать, держать и бросать мяч; поощряет стремление ребёнка к разнообразным </a:t>
            </a:r>
            <a:r>
              <a:rPr lang="ru-RU" sz="1600" dirty="0" smtClean="0">
                <a:latin typeface="Times New Roman" pitchFamily="18" charset="0"/>
                <a:cs typeface="Times New Roman" pitchFamily="18" charset="0"/>
              </a:rPr>
              <a:t>движениям; </a:t>
            </a:r>
            <a:r>
              <a:rPr lang="ru-RU" sz="1600" dirty="0">
                <a:latin typeface="Times New Roman" pitchFamily="18" charset="0"/>
                <a:cs typeface="Times New Roman" pitchFamily="18" charset="0"/>
              </a:rPr>
              <a:t>вызывает эмоциональный отклик и двигательные реакции на игровые действия и </a:t>
            </a:r>
            <a:r>
              <a:rPr lang="ru-RU" sz="1600" dirty="0" smtClean="0">
                <a:latin typeface="Times New Roman" pitchFamily="18" charset="0"/>
                <a:cs typeface="Times New Roman" pitchFamily="18" charset="0"/>
              </a:rPr>
              <a:t>игры-забавы </a:t>
            </a:r>
            <a:r>
              <a:rPr lang="ru-RU" sz="1600" dirty="0">
                <a:latin typeface="Times New Roman" pitchFamily="18" charset="0"/>
                <a:cs typeface="Times New Roman" pitchFamily="18" charset="0"/>
              </a:rPr>
              <a:t>и ритмичную музыку; проводит комплекс гимнастики и закаливания; начинает формировать первые культурно-гигиенические навыки, приучает к опрятности.</a:t>
            </a:r>
          </a:p>
        </p:txBody>
      </p:sp>
    </p:spTree>
    <p:extLst>
      <p:ext uri="{BB962C8B-B14F-4D97-AF65-F5344CB8AC3E}">
        <p14:creationId xmlns:p14="http://schemas.microsoft.com/office/powerpoint/2010/main" val="26040273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dirty="0">
                <a:latin typeface="Times New Roman" pitchFamily="18" charset="0"/>
                <a:cs typeface="Times New Roman" pitchFamily="18" charset="0"/>
              </a:rPr>
              <a:t>22.2. </a:t>
            </a:r>
            <a:r>
              <a:rPr lang="ru-RU" b="1" dirty="0">
                <a:solidFill>
                  <a:srgbClr val="FF0000"/>
                </a:solidFill>
                <a:latin typeface="Times New Roman" pitchFamily="18" charset="0"/>
                <a:cs typeface="Times New Roman" pitchFamily="18" charset="0"/>
              </a:rPr>
              <a:t>От 1 года до 2 лет.</a:t>
            </a:r>
          </a:p>
          <a:p>
            <a:pPr algn="just"/>
            <a:r>
              <a:rPr lang="ru-RU" dirty="0">
                <a:latin typeface="Times New Roman" pitchFamily="18" charset="0"/>
                <a:cs typeface="Times New Roman" pitchFamily="18" charset="0"/>
              </a:rPr>
              <a:t>22.2.1. Основные задачи образовательной деятельности в </a:t>
            </a:r>
            <a:r>
              <a:rPr lang="ru-RU" dirty="0">
                <a:solidFill>
                  <a:srgbClr val="FF0000"/>
                </a:solidFill>
                <a:latin typeface="Times New Roman" pitchFamily="18" charset="0"/>
                <a:cs typeface="Times New Roman" pitchFamily="18" charset="0"/>
              </a:rPr>
              <a:t>области физического развития</a:t>
            </a:r>
            <a:r>
              <a:rPr lang="ru-RU" dirty="0">
                <a:latin typeface="Times New Roman" pitchFamily="18" charset="0"/>
                <a:cs typeface="Times New Roman" pitchFamily="18" charset="0"/>
              </a:rPr>
              <a:t>:</a:t>
            </a:r>
          </a:p>
          <a:p>
            <a:pPr algn="just"/>
            <a:r>
              <a:rPr lang="ru-RU" dirty="0">
                <a:latin typeface="Times New Roman" pitchFamily="18" charset="0"/>
                <a:cs typeface="Times New Roman" pitchFamily="18" charset="0"/>
              </a:rPr>
              <a:t>создавать условия для последовательного становления первых основных движений (бросание, катание, ползание, лазанье, ходьба) в совместной деятельности педагога с ребёнком;</a:t>
            </a:r>
          </a:p>
          <a:p>
            <a:pPr algn="just"/>
            <a:r>
              <a:rPr lang="ru-RU" dirty="0">
                <a:latin typeface="Times New Roman" pitchFamily="18" charset="0"/>
                <a:cs typeface="Times New Roman" pitchFamily="18" charset="0"/>
              </a:rPr>
              <a:t>создавать условия для развития равновесия и ориентировки в пространстве;</a:t>
            </a:r>
          </a:p>
          <a:p>
            <a:pPr algn="just"/>
            <a:r>
              <a:rPr lang="ru-RU" dirty="0">
                <a:latin typeface="Times New Roman" pitchFamily="18" charset="0"/>
                <a:cs typeface="Times New Roman" pitchFamily="18" charset="0"/>
              </a:rPr>
              <a:t>поддерживать желание выполнять физические упражнения в паре с педагогом;</a:t>
            </a:r>
          </a:p>
          <a:p>
            <a:pPr algn="just"/>
            <a:r>
              <a:rPr lang="ru-RU" dirty="0">
                <a:latin typeface="Times New Roman" pitchFamily="18" charset="0"/>
                <a:cs typeface="Times New Roman" pitchFamily="18" charset="0"/>
              </a:rPr>
              <a:t>привлекать к участию в играх-забавах, игровых упражнениях, подвижных играх, побуждать к самостоятельным действиям;</a:t>
            </a:r>
          </a:p>
          <a:p>
            <a:pPr algn="just"/>
            <a:r>
              <a:rPr lang="ru-RU" dirty="0">
                <a:latin typeface="Times New Roman" pitchFamily="18" charset="0"/>
                <a:cs typeface="Times New Roman" pitchFamily="18" charset="0"/>
              </a:rPr>
              <a:t>укреплять здоровье ребёнка средствами физического воспитания, способствовать усвоению культурно-гигиенических навыков для приобщения к здоровому образу жизни</a:t>
            </a:r>
            <a:r>
              <a:rPr lang="ru-RU" dirty="0" smtClean="0">
                <a:latin typeface="Times New Roman" pitchFamily="18" charset="0"/>
                <a:cs typeface="Times New Roman" pitchFamily="18" charset="0"/>
              </a:rPr>
              <a:t>.</a:t>
            </a:r>
          </a:p>
          <a:p>
            <a:pPr algn="just"/>
            <a:r>
              <a:rPr lang="ru-RU" dirty="0">
                <a:latin typeface="Times New Roman" pitchFamily="18" charset="0"/>
                <a:cs typeface="Times New Roman" pitchFamily="18" charset="0"/>
              </a:rPr>
              <a:t>22.3. </a:t>
            </a:r>
            <a:r>
              <a:rPr lang="ru-RU" b="1" dirty="0">
                <a:solidFill>
                  <a:srgbClr val="FF0000"/>
                </a:solidFill>
                <a:latin typeface="Times New Roman" pitchFamily="18" charset="0"/>
                <a:cs typeface="Times New Roman" pitchFamily="18" charset="0"/>
              </a:rPr>
              <a:t>От 2 лет до 3 лет.</a:t>
            </a:r>
          </a:p>
          <a:p>
            <a:pPr algn="just"/>
            <a:r>
              <a:rPr lang="ru-RU" dirty="0">
                <a:latin typeface="Times New Roman" pitchFamily="18" charset="0"/>
                <a:cs typeface="Times New Roman" pitchFamily="18" charset="0"/>
              </a:rPr>
              <a:t>22.3.1. Основные задачи образовательной деятельности в области физического развития:</a:t>
            </a:r>
          </a:p>
          <a:p>
            <a:pPr algn="just"/>
            <a:r>
              <a:rPr lang="ru-RU" dirty="0">
                <a:latin typeface="Times New Roman" pitchFamily="18" charset="0"/>
                <a:cs typeface="Times New Roman" pitchFamily="18" charset="0"/>
              </a:rPr>
              <a:t>обогащать двигательный опыт детей, помогая осваивать упражнения основной гимнастики: основные движения (бросание, катание, ловля, ползанье, лазанье, ходьба, бег, прыжки), общеразвивающие и музыкально-ритмические упражнения;</a:t>
            </a:r>
          </a:p>
          <a:p>
            <a:pPr algn="just"/>
            <a:r>
              <a:rPr lang="ru-RU" dirty="0">
                <a:latin typeface="Times New Roman" pitchFamily="18" charset="0"/>
                <a:cs typeface="Times New Roman" pitchFamily="18" charset="0"/>
              </a:rPr>
              <a:t>развивать психофизические качества, равновесие и ориентировку в пространстве;</a:t>
            </a:r>
          </a:p>
          <a:p>
            <a:pPr algn="just"/>
            <a:r>
              <a:rPr lang="ru-RU" dirty="0">
                <a:latin typeface="Times New Roman" pitchFamily="18" charset="0"/>
                <a:cs typeface="Times New Roman" pitchFamily="18" charset="0"/>
              </a:rPr>
              <a:t>поддерживать у детей желание играть в подвижные игры вместе с педагогом в небольших подгруппах;</a:t>
            </a:r>
          </a:p>
          <a:p>
            <a:pPr algn="just"/>
            <a:r>
              <a:rPr lang="ru-RU" dirty="0">
                <a:latin typeface="Times New Roman" pitchFamily="18" charset="0"/>
                <a:cs typeface="Times New Roman" pitchFamily="18" charset="0"/>
              </a:rPr>
              <a:t>формировать интерес и положительное отношение к выполнению физических упражнений, совместным двигательным действиям;</a:t>
            </a:r>
          </a:p>
          <a:p>
            <a:pPr algn="just"/>
            <a:r>
              <a:rPr lang="ru-RU" dirty="0">
                <a:latin typeface="Times New Roman" pitchFamily="18" charset="0"/>
                <a:cs typeface="Times New Roman" pitchFamily="18" charset="0"/>
              </a:rPr>
              <a:t>укреплять здоровье детей средствами физического воспитани</a:t>
            </a:r>
            <a:r>
              <a:rPr lang="ru-RU" dirty="0"/>
              <a:t>я, формировать культурно-гигиенические навыки и навыки самообслуживания, приобщая к здоровому образу жизни.</a:t>
            </a:r>
          </a:p>
          <a:p>
            <a:endParaRPr lang="ru-RU" dirty="0"/>
          </a:p>
        </p:txBody>
      </p:sp>
    </p:spTree>
    <p:extLst>
      <p:ext uri="{BB962C8B-B14F-4D97-AF65-F5344CB8AC3E}">
        <p14:creationId xmlns:p14="http://schemas.microsoft.com/office/powerpoint/2010/main" val="39957622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140416"/>
          </a:xfrm>
          <a:prstGeom prst="rect">
            <a:avLst/>
          </a:prstGeom>
        </p:spPr>
        <p:txBody>
          <a:bodyPr wrap="square">
            <a:spAutoFit/>
          </a:bodyPr>
          <a:lstStyle/>
          <a:p>
            <a:r>
              <a:rPr lang="ru-RU" sz="2000" b="1" u="sng" dirty="0">
                <a:solidFill>
                  <a:srgbClr val="FF0000"/>
                </a:solidFill>
                <a:latin typeface="Times New Roman" pitchFamily="18" charset="0"/>
                <a:cs typeface="Times New Roman" pitchFamily="18" charset="0"/>
              </a:rPr>
              <a:t>23.5. Согласно </a:t>
            </a:r>
            <a:r>
              <a:rPr lang="ru-RU" sz="2000" b="1" dirty="0">
                <a:solidFill>
                  <a:srgbClr val="FF0000"/>
                </a:solidFill>
                <a:latin typeface="Times New Roman" pitchFamily="18" charset="0"/>
                <a:cs typeface="Times New Roman" pitchFamily="18" charset="0"/>
                <a:hlinkClick r:id="rId3"/>
              </a:rPr>
              <a:t>ФГОС</a:t>
            </a:r>
            <a:r>
              <a:rPr lang="ru-RU" sz="2000" b="1" dirty="0">
                <a:solidFill>
                  <a:srgbClr val="FF0000"/>
                </a:solidFill>
                <a:latin typeface="Times New Roman" pitchFamily="18" charset="0"/>
                <a:cs typeface="Times New Roman" pitchFamily="18" charset="0"/>
              </a:rPr>
              <a:t> ДО педагог может использовать различные формы реализации Федеральной программы в соответствии с видом детской деятельности и возрастными особенностями детей:</a:t>
            </a:r>
            <a:endParaRPr lang="ru-RU" sz="2000" dirty="0">
              <a:solidFill>
                <a:srgbClr val="FF0000"/>
              </a:solidFill>
              <a:latin typeface="Times New Roman" pitchFamily="18" charset="0"/>
              <a:cs typeface="Times New Roman" pitchFamily="18" charset="0"/>
            </a:endParaRPr>
          </a:p>
          <a:p>
            <a:r>
              <a:rPr lang="ru-RU" sz="2000" u="sng" dirty="0">
                <a:latin typeface="Times New Roman" pitchFamily="18" charset="0"/>
                <a:cs typeface="Times New Roman" pitchFamily="18" charset="0"/>
              </a:rPr>
              <a:t>1) </a:t>
            </a:r>
            <a:r>
              <a:rPr lang="ru-RU" sz="2000" b="1" u="sng" dirty="0">
                <a:solidFill>
                  <a:srgbClr val="00B050"/>
                </a:solidFill>
                <a:latin typeface="Times New Roman" pitchFamily="18" charset="0"/>
                <a:cs typeface="Times New Roman" pitchFamily="18" charset="0"/>
              </a:rPr>
              <a:t>в младенческом возрасте (2 месяца - 1 год):</a:t>
            </a:r>
            <a:endParaRPr lang="ru-RU" sz="2000" b="1" dirty="0">
              <a:solidFill>
                <a:srgbClr val="00B050"/>
              </a:solidFill>
              <a:latin typeface="Times New Roman" pitchFamily="18" charset="0"/>
              <a:cs typeface="Times New Roman" pitchFamily="18" charset="0"/>
            </a:endParaRPr>
          </a:p>
          <a:p>
            <a:r>
              <a:rPr lang="ru-RU" sz="2000" dirty="0">
                <a:latin typeface="Times New Roman" pitchFamily="18" charset="0"/>
                <a:cs typeface="Times New Roman" pitchFamily="18" charset="0"/>
              </a:rPr>
              <a:t>непосредственное эмоциональное общение со взрослым;</a:t>
            </a:r>
          </a:p>
          <a:p>
            <a:r>
              <a:rPr lang="ru-RU" sz="2000" dirty="0">
                <a:latin typeface="Times New Roman" pitchFamily="18" charset="0"/>
                <a:cs typeface="Times New Roman" pitchFamily="18" charset="0"/>
              </a:rPr>
              <a:t>двигательная деятельность (пространственно-предметные перемещения, хватание, ползание, ходьба, тактильно-двигательные игры);</a:t>
            </a:r>
          </a:p>
          <a:p>
            <a:r>
              <a:rPr lang="ru-RU" sz="2000" dirty="0">
                <a:latin typeface="Times New Roman" pitchFamily="18" charset="0"/>
                <a:cs typeface="Times New Roman" pitchFamily="18" charset="0"/>
              </a:rPr>
              <a:t>предметно-</a:t>
            </a:r>
            <a:r>
              <a:rPr lang="ru-RU" sz="2000" dirty="0" err="1">
                <a:latin typeface="Times New Roman" pitchFamily="18" charset="0"/>
                <a:cs typeface="Times New Roman" pitchFamily="18" charset="0"/>
              </a:rPr>
              <a:t>манипулятивная</a:t>
            </a:r>
            <a:r>
              <a:rPr lang="ru-RU" sz="2000" dirty="0">
                <a:latin typeface="Times New Roman" pitchFamily="18" charset="0"/>
                <a:cs typeface="Times New Roman" pitchFamily="18" charset="0"/>
              </a:rPr>
              <a:t> деятельность (орудийные и соотносящие действия с предметами);</a:t>
            </a:r>
          </a:p>
          <a:p>
            <a:r>
              <a:rPr lang="ru-RU" sz="2000" dirty="0">
                <a:latin typeface="Times New Roman" pitchFamily="18" charset="0"/>
                <a:cs typeface="Times New Roman" pitchFamily="18" charset="0"/>
              </a:rPr>
              <a:t>речевая (слушание и понимание речи взрослого, </a:t>
            </a:r>
            <a:r>
              <a:rPr lang="ru-RU" sz="2000" dirty="0" err="1">
                <a:latin typeface="Times New Roman" pitchFamily="18" charset="0"/>
                <a:cs typeface="Times New Roman" pitchFamily="18" charset="0"/>
              </a:rPr>
              <a:t>гуление</a:t>
            </a:r>
            <a:r>
              <a:rPr lang="ru-RU" sz="2000" dirty="0">
                <a:latin typeface="Times New Roman" pitchFamily="18" charset="0"/>
                <a:cs typeface="Times New Roman" pitchFamily="18" charset="0"/>
              </a:rPr>
              <a:t>, лепет и первые слова);</a:t>
            </a:r>
          </a:p>
          <a:p>
            <a:r>
              <a:rPr lang="ru-RU" sz="2000" dirty="0">
                <a:latin typeface="Times New Roman" pitchFamily="18" charset="0"/>
                <a:cs typeface="Times New Roman" pitchFamily="18" charset="0"/>
              </a:rPr>
              <a:t>элементарная музыкальная деятельность (слушание музыки, танцевальные движения на основе подражания, музыкальные игры);</a:t>
            </a:r>
          </a:p>
          <a:p>
            <a:r>
              <a:rPr lang="ru-RU" sz="2000" u="sng" dirty="0">
                <a:latin typeface="Times New Roman" pitchFamily="18" charset="0"/>
                <a:cs typeface="Times New Roman" pitchFamily="18" charset="0"/>
              </a:rPr>
              <a:t>2) </a:t>
            </a:r>
            <a:r>
              <a:rPr lang="ru-RU" sz="2000" b="1" u="sng" dirty="0">
                <a:solidFill>
                  <a:srgbClr val="00B050"/>
                </a:solidFill>
                <a:latin typeface="Times New Roman" pitchFamily="18" charset="0"/>
                <a:cs typeface="Times New Roman" pitchFamily="18" charset="0"/>
              </a:rPr>
              <a:t>в раннем возрасте (1 год - 3 года):</a:t>
            </a:r>
            <a:endParaRPr lang="ru-RU" sz="2000" b="1" dirty="0">
              <a:solidFill>
                <a:srgbClr val="00B050"/>
              </a:solidFill>
              <a:latin typeface="Times New Roman" pitchFamily="18" charset="0"/>
              <a:cs typeface="Times New Roman" pitchFamily="18" charset="0"/>
            </a:endParaRPr>
          </a:p>
          <a:p>
            <a:r>
              <a:rPr lang="ru-RU" sz="2000" dirty="0">
                <a:latin typeface="Times New Roman" pitchFamily="18" charset="0"/>
                <a:cs typeface="Times New Roman" pitchFamily="18" charset="0"/>
              </a:rPr>
              <a:t>предметная деятельность (орудийно-предметные действия - ест ложкой, пьет из кружки и другое);</a:t>
            </a:r>
          </a:p>
          <a:p>
            <a:r>
              <a:rPr lang="ru-RU" sz="2000" dirty="0">
                <a:latin typeface="Times New Roman" pitchFamily="18" charset="0"/>
                <a:cs typeface="Times New Roman" pitchFamily="18" charset="0"/>
              </a:rPr>
              <a:t>экспериментирование с материалами и веществами (песок, вода, тесто и другие);</a:t>
            </a:r>
          </a:p>
          <a:p>
            <a:r>
              <a:rPr lang="ru-RU" sz="2000" dirty="0">
                <a:latin typeface="Times New Roman" pitchFamily="18" charset="0"/>
                <a:cs typeface="Times New Roman" pitchFamily="18" charset="0"/>
              </a:rPr>
              <a:t>ситуативно-деловое общение со взрослым и эмоционально-практическое со сверстниками под руководством взрослого;</a:t>
            </a:r>
          </a:p>
          <a:p>
            <a:r>
              <a:rPr lang="ru-RU" sz="2000" dirty="0">
                <a:latin typeface="Times New Roman" pitchFamily="18" charset="0"/>
                <a:cs typeface="Times New Roman" pitchFamily="18" charset="0"/>
              </a:rPr>
              <a:t>двигательная деятельность (основные движения, общеразвивающие упражнения, простые подвижные игры);</a:t>
            </a:r>
          </a:p>
          <a:p>
            <a:r>
              <a:rPr lang="ru-RU" sz="2000" dirty="0">
                <a:latin typeface="Times New Roman" pitchFamily="18" charset="0"/>
                <a:cs typeface="Times New Roman" pitchFamily="18" charset="0"/>
              </a:rPr>
              <a:t>игровая деятельность (</a:t>
            </a:r>
            <a:r>
              <a:rPr lang="ru-RU" sz="2000" dirty="0" err="1">
                <a:latin typeface="Times New Roman" pitchFamily="18" charset="0"/>
                <a:cs typeface="Times New Roman" pitchFamily="18" charset="0"/>
              </a:rPr>
              <a:t>отобразительная</a:t>
            </a:r>
            <a:r>
              <a:rPr lang="ru-RU" sz="2000" dirty="0">
                <a:latin typeface="Times New Roman" pitchFamily="18" charset="0"/>
                <a:cs typeface="Times New Roman" pitchFamily="18" charset="0"/>
              </a:rPr>
              <a:t> и сюжетно-</a:t>
            </a:r>
            <a:r>
              <a:rPr lang="ru-RU" sz="2000" dirty="0" err="1">
                <a:latin typeface="Times New Roman" pitchFamily="18" charset="0"/>
                <a:cs typeface="Times New Roman" pitchFamily="18" charset="0"/>
              </a:rPr>
              <a:t>отобразительная</a:t>
            </a:r>
            <a:r>
              <a:rPr lang="ru-RU" sz="2000" dirty="0">
                <a:latin typeface="Times New Roman" pitchFamily="18" charset="0"/>
                <a:cs typeface="Times New Roman" pitchFamily="18" charset="0"/>
              </a:rPr>
              <a:t> игра, игры с дидактическими игрушками);</a:t>
            </a:r>
          </a:p>
          <a:p>
            <a:r>
              <a:rPr lang="ru-RU" sz="2000" dirty="0">
                <a:latin typeface="Times New Roman" pitchFamily="18" charset="0"/>
                <a:cs typeface="Times New Roman" pitchFamily="18" charset="0"/>
              </a:rPr>
              <a:t>речевая (понимание речи взрослого, слушание и понимание стихов, активная речь);</a:t>
            </a:r>
          </a:p>
          <a:p>
            <a:r>
              <a:rPr lang="ru-RU" sz="2000" dirty="0">
                <a:latin typeface="Times New Roman" pitchFamily="18" charset="0"/>
                <a:cs typeface="Times New Roman" pitchFamily="18" charset="0"/>
              </a:rPr>
              <a:t>изобразительная деятельность (рисование, лепка) и конструирование из мелкого и крупного строительного материала</a:t>
            </a:r>
            <a:r>
              <a:rPr lang="ru-RU" sz="2000" dirty="0" smtClean="0">
                <a:latin typeface="Times New Roman" pitchFamily="18" charset="0"/>
                <a:cs typeface="Times New Roman" pitchFamily="18" charset="0"/>
              </a:rPr>
              <a:t>; самообслуживание </a:t>
            </a:r>
            <a:r>
              <a:rPr lang="ru-RU" sz="2000" dirty="0">
                <a:latin typeface="Times New Roman" pitchFamily="18" charset="0"/>
                <a:cs typeface="Times New Roman" pitchFamily="18" charset="0"/>
              </a:rPr>
              <a:t>и элементарные трудовые </a:t>
            </a:r>
            <a:r>
              <a:rPr lang="ru-RU" sz="2000" dirty="0" smtClean="0">
                <a:latin typeface="Times New Roman" pitchFamily="18" charset="0"/>
                <a:cs typeface="Times New Roman" pitchFamily="18" charset="0"/>
              </a:rPr>
              <a:t>действия; музыкальная </a:t>
            </a:r>
            <a:r>
              <a:rPr lang="ru-RU" sz="2000" dirty="0">
                <a:latin typeface="Times New Roman" pitchFamily="18" charset="0"/>
                <a:cs typeface="Times New Roman" pitchFamily="18" charset="0"/>
              </a:rPr>
              <a:t>деятельность (слушание музыки и исполнительство, музыкально-ритмические движения).</a:t>
            </a:r>
          </a:p>
          <a:p>
            <a:r>
              <a:rPr lang="ru-RU" dirty="0"/>
              <a:t> </a:t>
            </a:r>
          </a:p>
        </p:txBody>
      </p:sp>
    </p:spTree>
    <p:extLst>
      <p:ext uri="{BB962C8B-B14F-4D97-AF65-F5344CB8AC3E}">
        <p14:creationId xmlns:p14="http://schemas.microsoft.com/office/powerpoint/2010/main" val="34360928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647974"/>
          </a:xfrm>
          <a:prstGeom prst="rect">
            <a:avLst/>
          </a:prstGeom>
        </p:spPr>
        <p:txBody>
          <a:bodyPr wrap="square">
            <a:spAutoFit/>
          </a:bodyPr>
          <a:lstStyle/>
          <a:p>
            <a:pPr indent="457200" algn="ctr">
              <a:spcAft>
                <a:spcPts val="0"/>
              </a:spcAft>
            </a:pPr>
            <a:r>
              <a:rPr lang="ru-RU" sz="2400" b="1" dirty="0">
                <a:latin typeface="Times New Roman CYR" panose="02020603050405020304" pitchFamily="18" charset="0"/>
                <a:ea typeface="Times New Roman" panose="02020603050405020304" pitchFamily="18" charset="0"/>
              </a:rPr>
              <a:t>П.24. Особенности образовательной деятельности разных видов и культурных практик.</a:t>
            </a:r>
          </a:p>
          <a:p>
            <a:pPr indent="457200" algn="just">
              <a:spcAft>
                <a:spcPts val="0"/>
              </a:spcAft>
            </a:pPr>
            <a:endParaRPr lang="ru-RU" dirty="0">
              <a:latin typeface="Times New Roman CYR" panose="02020603050405020304" pitchFamily="18" charset="0"/>
              <a:ea typeface="Times New Roman" panose="02020603050405020304" pitchFamily="18" charset="0"/>
            </a:endParaRPr>
          </a:p>
          <a:p>
            <a:pPr indent="457200" algn="just">
              <a:spcAft>
                <a:spcPts val="0"/>
              </a:spcAft>
            </a:pPr>
            <a:r>
              <a:rPr lang="ru-RU" dirty="0">
                <a:latin typeface="Times New Roman CYR" panose="02020603050405020304" pitchFamily="18" charset="0"/>
                <a:ea typeface="Times New Roman" panose="02020603050405020304" pitchFamily="18" charset="0"/>
              </a:rPr>
              <a:t>24.1. Образовательная деятельность в ДОО включает:</a:t>
            </a:r>
          </a:p>
          <a:p>
            <a:pPr indent="457200" algn="just">
              <a:spcAft>
                <a:spcPts val="0"/>
              </a:spcAft>
            </a:pPr>
            <a:r>
              <a:rPr lang="ru-RU" dirty="0">
                <a:solidFill>
                  <a:srgbClr val="C00000"/>
                </a:solidFill>
                <a:latin typeface="Times New Roman CYR" panose="02020603050405020304" pitchFamily="18" charset="0"/>
                <a:ea typeface="Times New Roman" panose="02020603050405020304" pitchFamily="18" charset="0"/>
              </a:rPr>
              <a:t>образовательную деятельность, осуществляемую в процессе организации различных видов детской деятельности;</a:t>
            </a:r>
          </a:p>
          <a:p>
            <a:pPr indent="457200" algn="just">
              <a:spcAft>
                <a:spcPts val="0"/>
              </a:spcAft>
            </a:pPr>
            <a:r>
              <a:rPr lang="ru-RU" dirty="0">
                <a:solidFill>
                  <a:srgbClr val="C00000"/>
                </a:solidFill>
                <a:latin typeface="Times New Roman CYR" panose="02020603050405020304" pitchFamily="18" charset="0"/>
                <a:ea typeface="Times New Roman" panose="02020603050405020304" pitchFamily="18" charset="0"/>
              </a:rPr>
              <a:t>образовательную деятельность, осуществляемую в ходе режимных процессов;</a:t>
            </a:r>
          </a:p>
          <a:p>
            <a:pPr indent="457200" algn="just">
              <a:spcAft>
                <a:spcPts val="0"/>
              </a:spcAft>
            </a:pPr>
            <a:r>
              <a:rPr lang="ru-RU" dirty="0">
                <a:solidFill>
                  <a:srgbClr val="C00000"/>
                </a:solidFill>
                <a:latin typeface="Times New Roman CYR" panose="02020603050405020304" pitchFamily="18" charset="0"/>
                <a:ea typeface="Times New Roman" panose="02020603050405020304" pitchFamily="18" charset="0"/>
              </a:rPr>
              <a:t>самостоятельную деятельность детей;</a:t>
            </a:r>
          </a:p>
          <a:p>
            <a:pPr indent="457200" algn="just">
              <a:spcAft>
                <a:spcPts val="0"/>
              </a:spcAft>
            </a:pPr>
            <a:r>
              <a:rPr lang="ru-RU" dirty="0">
                <a:solidFill>
                  <a:srgbClr val="C00000"/>
                </a:solidFill>
                <a:latin typeface="Times New Roman CYR" panose="02020603050405020304" pitchFamily="18" charset="0"/>
                <a:ea typeface="Times New Roman" panose="02020603050405020304" pitchFamily="18" charset="0"/>
              </a:rPr>
              <a:t>взаимодействие с семьями детей по реализации образовательной программы ДО.</a:t>
            </a:r>
          </a:p>
          <a:p>
            <a:pPr indent="457200" algn="just">
              <a:spcAft>
                <a:spcPts val="0"/>
              </a:spcAft>
            </a:pPr>
            <a:r>
              <a:rPr lang="ru-RU" dirty="0">
                <a:latin typeface="Times New Roman CYR" panose="02020603050405020304" pitchFamily="18" charset="0"/>
                <a:ea typeface="Times New Roman" panose="02020603050405020304" pitchFamily="18" charset="0"/>
              </a:rPr>
              <a:t>24.2. Образовательная деятельность организуется как совместная деятельность педагога и детей, самостоятельная деятельность детей. В зависимости от решаемых образовательных задач, желаний детей, их образовательных потребностей, педагог может выбрать один или несколько вариантов совместной деятельности:</a:t>
            </a:r>
          </a:p>
          <a:p>
            <a:pPr indent="457200" algn="just">
              <a:spcAft>
                <a:spcPts val="0"/>
              </a:spcAft>
            </a:pPr>
            <a:r>
              <a:rPr lang="ru-RU" dirty="0">
                <a:solidFill>
                  <a:srgbClr val="C00000"/>
                </a:solidFill>
                <a:latin typeface="Times New Roman CYR" panose="02020603050405020304" pitchFamily="18" charset="0"/>
                <a:ea typeface="Times New Roman" panose="02020603050405020304" pitchFamily="18" charset="0"/>
              </a:rPr>
              <a:t>1) совместная деятельность педагога с ребёнком, где, взаимодействуя с ребёнком, он выполняет функции педагога: обучает ребёнка чему-то новому;</a:t>
            </a:r>
          </a:p>
          <a:p>
            <a:pPr indent="457200" algn="just">
              <a:spcAft>
                <a:spcPts val="0"/>
              </a:spcAft>
            </a:pPr>
            <a:r>
              <a:rPr lang="ru-RU" dirty="0">
                <a:solidFill>
                  <a:srgbClr val="C00000"/>
                </a:solidFill>
                <a:latin typeface="Times New Roman CYR" panose="02020603050405020304" pitchFamily="18" charset="0"/>
                <a:ea typeface="Times New Roman" panose="02020603050405020304" pitchFamily="18" charset="0"/>
              </a:rPr>
              <a:t>2) совместная деятельность ребёнка с педагогом, при которой ребёнок и педагог - равноправные партнеры;</a:t>
            </a:r>
          </a:p>
          <a:p>
            <a:pPr indent="457200" algn="just">
              <a:spcAft>
                <a:spcPts val="0"/>
              </a:spcAft>
            </a:pPr>
            <a:r>
              <a:rPr lang="ru-RU" dirty="0">
                <a:solidFill>
                  <a:srgbClr val="C00000"/>
                </a:solidFill>
                <a:latin typeface="Times New Roman CYR" panose="02020603050405020304" pitchFamily="18" charset="0"/>
                <a:ea typeface="Times New Roman" panose="02020603050405020304" pitchFamily="18" charset="0"/>
              </a:rPr>
              <a:t>3) совместная деятельность группы детей под руководством педагога, который на правах участника деятельности на всех этапах её выполнения (от планирования до завершения) направляет совместную деятельность группы детей;</a:t>
            </a:r>
          </a:p>
          <a:p>
            <a:pPr indent="457200" algn="just">
              <a:spcAft>
                <a:spcPts val="0"/>
              </a:spcAft>
            </a:pPr>
            <a:r>
              <a:rPr lang="ru-RU" dirty="0">
                <a:solidFill>
                  <a:srgbClr val="C00000"/>
                </a:solidFill>
                <a:latin typeface="Times New Roman CYR" panose="02020603050405020304" pitchFamily="18" charset="0"/>
                <a:ea typeface="Times New Roman" panose="02020603050405020304" pitchFamily="18" charset="0"/>
              </a:rPr>
              <a:t>4) совместная деятельность детей со сверстниками без участия педагога, но по его заданию. Педагог в этой ситуации не является участником деятельности, но выступает в роли её организатора, ставящего задачу группе детей, тем самым, актуализируя лидерские ресурсы самих детей;</a:t>
            </a:r>
          </a:p>
          <a:p>
            <a:pPr indent="457200" algn="just">
              <a:spcAft>
                <a:spcPts val="0"/>
              </a:spcAft>
            </a:pPr>
            <a:r>
              <a:rPr lang="ru-RU" dirty="0">
                <a:solidFill>
                  <a:srgbClr val="C00000"/>
                </a:solidFill>
                <a:latin typeface="Times New Roman CYR" panose="02020603050405020304" pitchFamily="18" charset="0"/>
                <a:ea typeface="Times New Roman" panose="02020603050405020304" pitchFamily="18" charset="0"/>
              </a:rPr>
              <a:t>5) самостоятельная, спонтанно возникающая, совместная деятельность детей без всякого участия педагога. Это могут быть самостоятельные игры детей (сюжетно-ролевые, режиссерские, театрализованные, игры с правилами, музыкальные и другое), самостоятельная изобразительная деятельность по выбору детей, самостоятельная познавательно-исследовательская деятельность (опыты, эксперименты и другое).</a:t>
            </a:r>
          </a:p>
        </p:txBody>
      </p:sp>
      <p:sp>
        <p:nvSpPr>
          <p:cNvPr id="3" name="Скругленный прямоугольник 48">
            <a:extLst>
              <a:ext uri="{FF2B5EF4-FFF2-40B4-BE49-F238E27FC236}">
                <a16:creationId xmlns:a16="http://schemas.microsoft.com/office/drawing/2014/main" xmlns="" id="{D1259749-3D3F-43DE-9623-231C44F0375D}"/>
              </a:ext>
            </a:extLst>
          </p:cNvPr>
          <p:cNvSpPr/>
          <p:nvPr/>
        </p:nvSpPr>
        <p:spPr>
          <a:xfrm>
            <a:off x="541375" y="84904"/>
            <a:ext cx="11328070" cy="957093"/>
          </a:xfrm>
          <a:prstGeom prst="roundRect">
            <a:avLst/>
          </a:prstGeom>
          <a:noFill/>
          <a:ln w="1905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2999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Скругленный прямоугольник 48"/>
          <p:cNvSpPr/>
          <p:nvPr/>
        </p:nvSpPr>
        <p:spPr>
          <a:xfrm>
            <a:off x="603517" y="102829"/>
            <a:ext cx="10600264" cy="957093"/>
          </a:xfrm>
          <a:prstGeom prst="roundRect">
            <a:avLst/>
          </a:prstGeom>
          <a:noFill/>
          <a:ln w="1905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470517" y="1305341"/>
            <a:ext cx="11114841" cy="4524315"/>
          </a:xfrm>
          <a:prstGeom prst="rect">
            <a:avLst/>
          </a:prstGeom>
        </p:spPr>
        <p:txBody>
          <a:bodyPr wrap="square">
            <a:spAutoFit/>
          </a:bodyPr>
          <a:lstStyle/>
          <a:p>
            <a:pPr indent="457200" algn="just">
              <a:spcAft>
                <a:spcPts val="0"/>
              </a:spcAft>
            </a:pPr>
            <a:r>
              <a:rPr lang="ru-RU" dirty="0">
                <a:latin typeface="Times New Roman CYR" panose="02020603050405020304" pitchFamily="18" charset="0"/>
                <a:ea typeface="Times New Roman" panose="02020603050405020304" pitchFamily="18" charset="0"/>
              </a:rPr>
              <a:t>включает описание психолого-педагогических и кадровых условий реализации Федеральной программы; организации развивающей предметно-пространственной среды (далее - РППС) в ДОО; материально-техническое обеспечение Программы, обеспеченность методическими материалами и средствами обучения и воспитания.</a:t>
            </a:r>
          </a:p>
          <a:p>
            <a:pPr indent="457200" algn="just">
              <a:spcAft>
                <a:spcPts val="0"/>
              </a:spcAft>
            </a:pPr>
            <a:r>
              <a:rPr lang="ru-RU" dirty="0">
                <a:latin typeface="Times New Roman CYR" panose="02020603050405020304" pitchFamily="18" charset="0"/>
                <a:ea typeface="Times New Roman" panose="02020603050405020304" pitchFamily="18" charset="0"/>
              </a:rPr>
              <a:t>Раздел включает примерные перечни художественной литературы, музыкальных произведений, произведений изобразительного искусства для использования в образовательной работе в разных возрастных группах, а также примерный перечень рекомендованных для семейного просмотра анимационных произведений.</a:t>
            </a:r>
          </a:p>
          <a:p>
            <a:pPr indent="457200" algn="just">
              <a:spcAft>
                <a:spcPts val="0"/>
              </a:spcAft>
            </a:pPr>
            <a:r>
              <a:rPr lang="ru-RU" dirty="0">
                <a:latin typeface="Times New Roman CYR" panose="02020603050405020304" pitchFamily="18" charset="0"/>
                <a:ea typeface="Times New Roman" panose="02020603050405020304" pitchFamily="18" charset="0"/>
              </a:rPr>
              <a:t>В разделе представлены примерный режим и распорядок дня в дошкольных группах, федеральный календарный план воспитательной работы.</a:t>
            </a:r>
          </a:p>
          <a:p>
            <a:pPr indent="457200" algn="just"/>
            <a:endParaRPr lang="ru-RU" dirty="0">
              <a:solidFill>
                <a:srgbClr val="0070C0"/>
              </a:solidFill>
            </a:endParaRPr>
          </a:p>
          <a:p>
            <a:pPr indent="457200" algn="just"/>
            <a:r>
              <a:rPr lang="ru-RU" dirty="0">
                <a:solidFill>
                  <a:srgbClr val="0070C0"/>
                </a:solidFill>
              </a:rPr>
              <a:t> </a:t>
            </a:r>
            <a:r>
              <a:rPr lang="ru-RU" dirty="0">
                <a:solidFill>
                  <a:srgbClr val="FF0000"/>
                </a:solidFill>
                <a:latin typeface="Times New Roman" panose="02020603050405020304" pitchFamily="18" charset="0"/>
                <a:cs typeface="Times New Roman" panose="02020603050405020304" pitchFamily="18" charset="0"/>
              </a:rPr>
              <a:t>ДОО предоставлено право выбора способов реализации образовательной деятельности в зависимости от конкретных условий, предпочтений педагогического коллектива ДОО и других участников образовательных отношений, а также с учётом индивидуальных особенностей обучающихся, специфики их потребностей и интересов, возрастных возможностей.</a:t>
            </a:r>
          </a:p>
          <a:p>
            <a:pPr indent="457200" algn="just">
              <a:spcAft>
                <a:spcPts val="0"/>
              </a:spcAft>
            </a:pPr>
            <a:endParaRPr lang="ru-RU" dirty="0">
              <a:latin typeface="Times New Roman CYR" panose="02020603050405020304" pitchFamily="18" charset="0"/>
              <a:ea typeface="Times New Roman" panose="02020603050405020304" pitchFamily="18" charset="0"/>
            </a:endParaRPr>
          </a:p>
        </p:txBody>
      </p:sp>
      <p:sp>
        <p:nvSpPr>
          <p:cNvPr id="3" name="Прямоугольник 2"/>
          <p:cNvSpPr/>
          <p:nvPr/>
        </p:nvSpPr>
        <p:spPr>
          <a:xfrm>
            <a:off x="1874667" y="350542"/>
            <a:ext cx="8442665" cy="461665"/>
          </a:xfrm>
          <a:prstGeom prst="rect">
            <a:avLst/>
          </a:prstGeom>
        </p:spPr>
        <p:txBody>
          <a:bodyPr wrap="square">
            <a:spAutoFit/>
          </a:bodyPr>
          <a:lstStyle/>
          <a:p>
            <a:pPr algn="ctr"/>
            <a:r>
              <a:rPr lang="ru-RU" sz="2400" b="1" dirty="0">
                <a:solidFill>
                  <a:srgbClr val="00B0F0"/>
                </a:solidFill>
                <a:latin typeface="Times New Roman CYR" panose="02020603050405020304" pitchFamily="18" charset="0"/>
                <a:ea typeface="Times New Roman" panose="02020603050405020304" pitchFamily="18" charset="0"/>
              </a:rPr>
              <a:t> </a:t>
            </a:r>
            <a:r>
              <a:rPr lang="ru-RU" sz="2400" b="1" dirty="0">
                <a:latin typeface="Times New Roman CYR" panose="02020603050405020304" pitchFamily="18" charset="0"/>
                <a:ea typeface="Times New Roman" panose="02020603050405020304" pitchFamily="18" charset="0"/>
              </a:rPr>
              <a:t>Организационный раздел Федеральной программы </a:t>
            </a:r>
            <a:endParaRPr lang="ru-RU" sz="2400" b="1" dirty="0"/>
          </a:p>
        </p:txBody>
      </p:sp>
    </p:spTree>
    <p:extLst>
      <p:ext uri="{BB962C8B-B14F-4D97-AF65-F5344CB8AC3E}">
        <p14:creationId xmlns:p14="http://schemas.microsoft.com/office/powerpoint/2010/main" val="18653394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Скругленный прямоугольник 48"/>
          <p:cNvSpPr/>
          <p:nvPr/>
        </p:nvSpPr>
        <p:spPr>
          <a:xfrm>
            <a:off x="541375" y="84904"/>
            <a:ext cx="10600264" cy="957093"/>
          </a:xfrm>
          <a:prstGeom prst="roundRect">
            <a:avLst/>
          </a:prstGeom>
          <a:noFill/>
          <a:ln w="1905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236738" y="1228428"/>
            <a:ext cx="11718524" cy="4555093"/>
          </a:xfrm>
          <a:prstGeom prst="rect">
            <a:avLst/>
          </a:prstGeom>
        </p:spPr>
        <p:txBody>
          <a:bodyPr wrap="square">
            <a:spAutoFit/>
          </a:bodyPr>
          <a:lstStyle/>
          <a:p>
            <a:pPr indent="457200" algn="just">
              <a:spcAft>
                <a:spcPts val="0"/>
              </a:spcAft>
            </a:pPr>
            <a:r>
              <a:rPr lang="ru-RU" dirty="0">
                <a:latin typeface="Times New Roman CYR" panose="02020603050405020304" pitchFamily="18" charset="0"/>
                <a:ea typeface="Times New Roman" panose="02020603050405020304" pitchFamily="18" charset="0"/>
              </a:rPr>
              <a:t>П.24.12. Занятие рассматривается как дело, занимательное и интересное детям, развивающее их; как деятельность, направленная на освоение детьми одной или нескольких образовательных областей, или их интеграцию с использованием разнообразных форм и методов работы, выбор которых осуществляется педагогам самостоятельно. Занятие является формой организации обучения, наряду с экскурсиями, дидактическими играми, играми-путешествиями и другими. Оно может проводиться в виде образовательных ситуаций, тематических событий, проектной деятельности, проблемно-обучающих ситуаций, интегрирующих содержание образовательных областей, творческих и исследовательских проектов и так далее. В рамках отведенного времени педагог может организовывать образовательную деятельность с учётом интересов, желаний детей, их образовательных потребностей, включая детей дошкольного возраста в процесс сотворчества, содействия, сопереживания.</a:t>
            </a:r>
          </a:p>
          <a:p>
            <a:pPr indent="457200" algn="just">
              <a:spcAft>
                <a:spcPts val="0"/>
              </a:spcAft>
            </a:pPr>
            <a:r>
              <a:rPr lang="ru-RU" dirty="0">
                <a:latin typeface="Times New Roman CYR" panose="02020603050405020304" pitchFamily="18" charset="0"/>
                <a:ea typeface="Times New Roman" panose="02020603050405020304" pitchFamily="18" charset="0"/>
              </a:rPr>
              <a:t>П.24.13. При организации занятий педагог использует опыт, накопленный при проведении образовательной деятельности в рамках сформировавшихся подходов. Время проведения занятий, их продолжительность, длительность перерывов, суммарная образовательная нагрузка для детей дошкольного возраста определяются </a:t>
            </a:r>
            <a:r>
              <a:rPr lang="ru-RU" dirty="0">
                <a:latin typeface="Times New Roman CYR" panose="02020603050405020304" pitchFamily="18" charset="0"/>
                <a:ea typeface="Times New Roman" panose="02020603050405020304" pitchFamily="18" charset="0"/>
                <a:hlinkClick r:id="rId2">
                  <a:extLst>
                    <a:ext uri="{A12FA001-AC4F-418D-AE19-62706E023703}">
                      <ahyp:hlinkClr xmlns="" xmlns:ahyp="http://schemas.microsoft.com/office/drawing/2018/hyperlinkcolor" val="tx"/>
                    </a:ext>
                  </a:extLst>
                </a:hlinkClick>
              </a:rPr>
              <a:t>СанПиН 1.2.3685-21</a:t>
            </a:r>
            <a:r>
              <a:rPr lang="ru-RU" dirty="0">
                <a:latin typeface="Times New Roman CYR" panose="02020603050405020304" pitchFamily="18" charset="0"/>
                <a:ea typeface="Times New Roman" panose="02020603050405020304" pitchFamily="18" charset="0"/>
              </a:rPr>
              <a:t>.</a:t>
            </a:r>
          </a:p>
          <a:p>
            <a:pPr indent="457200" algn="just">
              <a:spcAft>
                <a:spcPts val="0"/>
              </a:spcAft>
            </a:pPr>
            <a:r>
              <a:rPr lang="ru-RU" dirty="0">
                <a:latin typeface="Times New Roman CYR" panose="02020603050405020304" pitchFamily="18" charset="0"/>
                <a:ea typeface="Times New Roman" panose="02020603050405020304" pitchFamily="18" charset="0"/>
              </a:rPr>
              <a:t>П.24.14. Введение термина "занятие" не означает регламентацию процесса. Термин фиксирует форму организации образовательной деятельности. Содержание и педагогически обоснованную методику проведения занятий педагог может выбирать самостоятельно</a:t>
            </a:r>
            <a:r>
              <a:rPr lang="ru-RU" sz="2000" dirty="0">
                <a:latin typeface="Times New Roman CYR" panose="02020603050405020304" pitchFamily="18" charset="0"/>
                <a:ea typeface="Times New Roman" panose="02020603050405020304" pitchFamily="18" charset="0"/>
              </a:rPr>
              <a:t>.</a:t>
            </a:r>
          </a:p>
        </p:txBody>
      </p:sp>
      <p:sp>
        <p:nvSpPr>
          <p:cNvPr id="3" name="Прямоугольник 2"/>
          <p:cNvSpPr/>
          <p:nvPr/>
        </p:nvSpPr>
        <p:spPr>
          <a:xfrm>
            <a:off x="701336" y="84905"/>
            <a:ext cx="10369117" cy="830997"/>
          </a:xfrm>
          <a:prstGeom prst="rect">
            <a:avLst/>
          </a:prstGeom>
        </p:spPr>
        <p:txBody>
          <a:bodyPr wrap="square">
            <a:spAutoFit/>
          </a:bodyPr>
          <a:lstStyle/>
          <a:p>
            <a:pPr indent="457200" algn="ctr">
              <a:spcAft>
                <a:spcPts val="0"/>
              </a:spcAft>
            </a:pPr>
            <a:r>
              <a:rPr lang="ru-RU" sz="2400" b="1" u="sng" dirty="0">
                <a:latin typeface="Times New Roman CYR" panose="02020603050405020304" pitchFamily="18" charset="0"/>
                <a:ea typeface="Times New Roman" panose="02020603050405020304" pitchFamily="18" charset="0"/>
              </a:rPr>
              <a:t>П.24.11. Согласно требованиям </a:t>
            </a:r>
            <a:r>
              <a:rPr lang="ru-RU" sz="2400" b="1" dirty="0">
                <a:latin typeface="Times New Roman CYR" panose="02020603050405020304" pitchFamily="18" charset="0"/>
                <a:ea typeface="Times New Roman" panose="02020603050405020304" pitchFamily="18" charset="0"/>
                <a:hlinkClick r:id="rId2">
                  <a:extLst>
                    <a:ext uri="{A12FA001-AC4F-418D-AE19-62706E023703}">
                      <ahyp:hlinkClr xmlns="" xmlns:ahyp="http://schemas.microsoft.com/office/drawing/2018/hyperlinkcolor" val="tx"/>
                    </a:ext>
                  </a:extLst>
                </a:hlinkClick>
              </a:rPr>
              <a:t>СанПиН 1.2.3685-21</a:t>
            </a:r>
            <a:r>
              <a:rPr lang="ru-RU" sz="2400" b="1" dirty="0">
                <a:latin typeface="Times New Roman CYR" panose="02020603050405020304" pitchFamily="18" charset="0"/>
                <a:ea typeface="Times New Roman" panose="02020603050405020304" pitchFamily="18" charset="0"/>
              </a:rPr>
              <a:t> в режиме дня предусмотрено время для проведения занятий.</a:t>
            </a:r>
          </a:p>
        </p:txBody>
      </p:sp>
    </p:spTree>
    <p:extLst>
      <p:ext uri="{BB962C8B-B14F-4D97-AF65-F5344CB8AC3E}">
        <p14:creationId xmlns:p14="http://schemas.microsoft.com/office/powerpoint/2010/main" val="21363591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Скругленный прямоугольник 48"/>
          <p:cNvSpPr/>
          <p:nvPr/>
        </p:nvSpPr>
        <p:spPr>
          <a:xfrm>
            <a:off x="541375" y="84904"/>
            <a:ext cx="10600264" cy="957093"/>
          </a:xfrm>
          <a:prstGeom prst="roundRect">
            <a:avLst/>
          </a:prstGeom>
          <a:noFill/>
          <a:ln w="1905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221941" y="184925"/>
            <a:ext cx="11538012" cy="6001643"/>
          </a:xfrm>
          <a:prstGeom prst="rect">
            <a:avLst/>
          </a:prstGeom>
        </p:spPr>
        <p:txBody>
          <a:bodyPr wrap="square">
            <a:spAutoFit/>
          </a:bodyPr>
          <a:lstStyle/>
          <a:p>
            <a:pPr indent="457200" algn="ctr">
              <a:spcAft>
                <a:spcPts val="0"/>
              </a:spcAft>
            </a:pPr>
            <a:r>
              <a:rPr lang="ru-RU" sz="2400" b="1" dirty="0">
                <a:latin typeface="Times New Roman CYR" panose="02020603050405020304" pitchFamily="18" charset="0"/>
                <a:ea typeface="Times New Roman" panose="02020603050405020304" pitchFamily="18" charset="0"/>
              </a:rPr>
              <a:t>26.3. Достижение этих целей должно осуществляться через решение </a:t>
            </a:r>
          </a:p>
          <a:p>
            <a:pPr indent="457200" algn="ctr">
              <a:spcAft>
                <a:spcPts val="0"/>
              </a:spcAft>
            </a:pPr>
            <a:r>
              <a:rPr lang="ru-RU" sz="2400" b="1" dirty="0">
                <a:latin typeface="Times New Roman CYR" panose="02020603050405020304" pitchFamily="18" charset="0"/>
                <a:ea typeface="Times New Roman" panose="02020603050405020304" pitchFamily="18" charset="0"/>
              </a:rPr>
              <a:t>основных задач:</a:t>
            </a:r>
          </a:p>
          <a:p>
            <a:pPr indent="457200" algn="just">
              <a:spcAft>
                <a:spcPts val="0"/>
              </a:spcAft>
            </a:pPr>
            <a:endParaRPr lang="ru-RU" sz="2400" b="1" dirty="0">
              <a:solidFill>
                <a:srgbClr val="FF0000"/>
              </a:solidFill>
              <a:latin typeface="Times New Roman CYR" panose="02020603050405020304" pitchFamily="18" charset="0"/>
              <a:ea typeface="Times New Roman" panose="02020603050405020304" pitchFamily="18" charset="0"/>
            </a:endParaRPr>
          </a:p>
          <a:p>
            <a:pPr indent="457200" algn="just">
              <a:spcAft>
                <a:spcPts val="0"/>
              </a:spcAft>
            </a:pPr>
            <a:r>
              <a:rPr lang="ru-RU" dirty="0">
                <a:latin typeface="Times New Roman CYR" panose="02020603050405020304" pitchFamily="18" charset="0"/>
                <a:ea typeface="Times New Roman" panose="02020603050405020304" pitchFamily="18" charset="0"/>
              </a:rPr>
              <a:t>1) </a:t>
            </a:r>
            <a:r>
              <a:rPr lang="ru-RU" sz="2400" dirty="0">
                <a:latin typeface="Times New Roman CYR" panose="02020603050405020304" pitchFamily="18" charset="0"/>
                <a:ea typeface="Times New Roman" panose="02020603050405020304" pitchFamily="18" charset="0"/>
              </a:rPr>
              <a:t>информирование родителей (законных представителей) и общественности относительно целей ДО, общих для всего образовательного пространства Российской Федерации, о мерах господдержки семьям, имеющим детей дошкольного возраста, а также об образовательной программе, реализуемой в ДОО;</a:t>
            </a:r>
          </a:p>
          <a:p>
            <a:pPr indent="457200" algn="just">
              <a:spcAft>
                <a:spcPts val="0"/>
              </a:spcAft>
            </a:pPr>
            <a:r>
              <a:rPr lang="ru-RU" sz="2400" dirty="0">
                <a:latin typeface="Times New Roman CYR" panose="02020603050405020304" pitchFamily="18" charset="0"/>
                <a:ea typeface="Times New Roman" panose="02020603050405020304" pitchFamily="18" charset="0"/>
              </a:rPr>
              <a:t>2) просвещение родителей (законных представителей), повышение их правовой, психолого-педагогической компетентности в вопросах охраны и укрепления здоровья, развития и образования детей;</a:t>
            </a:r>
          </a:p>
          <a:p>
            <a:pPr indent="457200" algn="just">
              <a:spcAft>
                <a:spcPts val="0"/>
              </a:spcAft>
            </a:pPr>
            <a:r>
              <a:rPr lang="ru-RU" sz="2400" dirty="0">
                <a:latin typeface="Times New Roman CYR" panose="02020603050405020304" pitchFamily="18" charset="0"/>
                <a:ea typeface="Times New Roman" panose="02020603050405020304" pitchFamily="18" charset="0"/>
              </a:rPr>
              <a:t>3) способствование развитию ответственного и осознанного </a:t>
            </a:r>
            <a:r>
              <a:rPr lang="ru-RU" sz="2400" dirty="0" err="1">
                <a:latin typeface="Times New Roman CYR" panose="02020603050405020304" pitchFamily="18" charset="0"/>
                <a:ea typeface="Times New Roman" panose="02020603050405020304" pitchFamily="18" charset="0"/>
              </a:rPr>
              <a:t>родительства</a:t>
            </a:r>
            <a:r>
              <a:rPr lang="ru-RU" sz="2400" dirty="0">
                <a:latin typeface="Times New Roman CYR" panose="02020603050405020304" pitchFamily="18" charset="0"/>
                <a:ea typeface="Times New Roman" panose="02020603050405020304" pitchFamily="18" charset="0"/>
              </a:rPr>
              <a:t> как базовой основы благополучия семьи;</a:t>
            </a:r>
          </a:p>
          <a:p>
            <a:pPr indent="457200" algn="just">
              <a:spcAft>
                <a:spcPts val="0"/>
              </a:spcAft>
            </a:pPr>
            <a:r>
              <a:rPr lang="ru-RU" sz="2400" dirty="0">
                <a:latin typeface="Times New Roman CYR" panose="02020603050405020304" pitchFamily="18" charset="0"/>
                <a:ea typeface="Times New Roman" panose="02020603050405020304" pitchFamily="18" charset="0"/>
              </a:rPr>
              <a:t>4) построение взаимодействия в форме сотрудничества и установления партнёрских отношений с родителями (законными представителями) детей младенческого, раннего и дошкольного возраста для решения образовательных задач;</a:t>
            </a:r>
          </a:p>
          <a:p>
            <a:pPr indent="457200" algn="just">
              <a:spcAft>
                <a:spcPts val="0"/>
              </a:spcAft>
            </a:pPr>
            <a:r>
              <a:rPr lang="ru-RU" sz="2400" dirty="0">
                <a:latin typeface="Times New Roman CYR" panose="02020603050405020304" pitchFamily="18" charset="0"/>
                <a:ea typeface="Times New Roman" panose="02020603050405020304" pitchFamily="18" charset="0"/>
              </a:rPr>
              <a:t>5) вовлечение родителей (законных представителей) в образовательный процесс.</a:t>
            </a:r>
          </a:p>
        </p:txBody>
      </p:sp>
    </p:spTree>
    <p:extLst>
      <p:ext uri="{BB962C8B-B14F-4D97-AF65-F5344CB8AC3E}">
        <p14:creationId xmlns:p14="http://schemas.microsoft.com/office/powerpoint/2010/main" val="14990160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Скругленный прямоугольник 48"/>
          <p:cNvSpPr/>
          <p:nvPr/>
        </p:nvSpPr>
        <p:spPr>
          <a:xfrm>
            <a:off x="541375" y="84904"/>
            <a:ext cx="10600264" cy="696331"/>
          </a:xfrm>
          <a:prstGeom prst="roundRect">
            <a:avLst/>
          </a:prstGeom>
          <a:noFill/>
          <a:ln w="1905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Прямоугольник 1"/>
          <p:cNvSpPr/>
          <p:nvPr/>
        </p:nvSpPr>
        <p:spPr>
          <a:xfrm>
            <a:off x="205584" y="3166900"/>
            <a:ext cx="11756994" cy="3693319"/>
          </a:xfrm>
          <a:prstGeom prst="rect">
            <a:avLst/>
          </a:prstGeom>
        </p:spPr>
        <p:txBody>
          <a:bodyPr wrap="square">
            <a:spAutoFit/>
          </a:bodyPr>
          <a:lstStyle/>
          <a:p>
            <a:pPr indent="457200" algn="just">
              <a:spcAft>
                <a:spcPts val="0"/>
              </a:spcAft>
            </a:pPr>
            <a:r>
              <a:rPr lang="ru-RU" dirty="0">
                <a:latin typeface="Times New Roman CYR" panose="02020603050405020304" pitchFamily="18" charset="0"/>
                <a:ea typeface="Times New Roman" panose="02020603050405020304" pitchFamily="18" charset="0"/>
              </a:rPr>
              <a:t>Вся среда ДОО должна быть гармоничной и эстетически привлекательной.</a:t>
            </a:r>
          </a:p>
          <a:p>
            <a:pPr indent="457200" algn="just">
              <a:spcAft>
                <a:spcPts val="0"/>
              </a:spcAft>
            </a:pPr>
            <a:r>
              <a:rPr lang="ru-RU" dirty="0">
                <a:latin typeface="Times New Roman CYR" panose="02020603050405020304" pitchFamily="18" charset="0"/>
                <a:ea typeface="Times New Roman" panose="02020603050405020304" pitchFamily="18" charset="0"/>
              </a:rPr>
              <a:t>При выборе материалов и игрушек для ППС необходимо ориентироваться на продукцию отечественных и территориальных производителей. Игрушки, материалы и оборудование должны соответствовать возрастным задачам воспитания детей дошкольного возраста и иметь документы, подтверждающие соответствие требованиям безопасности.</a:t>
            </a:r>
          </a:p>
          <a:p>
            <a:pPr indent="457200" algn="just">
              <a:spcAft>
                <a:spcPts val="0"/>
              </a:spcAft>
            </a:pPr>
            <a:r>
              <a:rPr lang="ru-RU" dirty="0">
                <a:latin typeface="Times New Roman CYR" panose="02020603050405020304" pitchFamily="18" charset="0"/>
                <a:ea typeface="Times New Roman" panose="02020603050405020304" pitchFamily="18" charset="0"/>
              </a:rPr>
              <a:t>29.3.7. Социальное партнерство.</a:t>
            </a:r>
          </a:p>
          <a:p>
            <a:pPr indent="457200" algn="just">
              <a:spcAft>
                <a:spcPts val="0"/>
              </a:spcAft>
            </a:pPr>
            <a:r>
              <a:rPr lang="ru-RU" dirty="0">
                <a:latin typeface="Times New Roman CYR" panose="02020603050405020304" pitchFamily="18" charset="0"/>
                <a:ea typeface="Times New Roman" panose="02020603050405020304" pitchFamily="18" charset="0"/>
              </a:rPr>
              <a:t>Реализация воспитательного потенциала социального партнерства предусматривает (указываются конкретные позиции, имеющиеся в ДОО или запланированные): участие представителей организаций-партнеров в проведении отдельных мероприятий (дни открытых дверей, государственные и региональные, праздники, торжественные мероприятия и тому подобное); участие представителей организаций-партнеров в проведении занятий в рамках дополнительного образования; проведение на базе организаций-партнеров различных мероприятий, событий и акций воспитательной направленности; реализация различных проектов воспитательной направленности, совместно разрабатываемых детьми, родителями (законными представителями) и педагогами с организациями-партнерами.</a:t>
            </a:r>
          </a:p>
        </p:txBody>
      </p:sp>
      <p:sp>
        <p:nvSpPr>
          <p:cNvPr id="3" name="Прямоугольник 2">
            <a:extLst>
              <a:ext uri="{FF2B5EF4-FFF2-40B4-BE49-F238E27FC236}">
                <a16:creationId xmlns:a16="http://schemas.microsoft.com/office/drawing/2014/main" xmlns="" id="{4ACF5F3E-E019-46AD-BB3D-F47D8FA28F67}"/>
              </a:ext>
            </a:extLst>
          </p:cNvPr>
          <p:cNvSpPr/>
          <p:nvPr/>
        </p:nvSpPr>
        <p:spPr>
          <a:xfrm>
            <a:off x="1050362" y="147951"/>
            <a:ext cx="9718252" cy="461665"/>
          </a:xfrm>
          <a:prstGeom prst="rect">
            <a:avLst/>
          </a:prstGeom>
        </p:spPr>
        <p:txBody>
          <a:bodyPr wrap="square">
            <a:spAutoFit/>
          </a:bodyPr>
          <a:lstStyle/>
          <a:p>
            <a:pPr lvl="0" indent="457200" algn="ctr"/>
            <a:r>
              <a:rPr lang="ru-RU" sz="2400" b="1" dirty="0">
                <a:latin typeface="Times New Roman CYR" panose="02020603050405020304" pitchFamily="18" charset="0"/>
                <a:ea typeface="Times New Roman" panose="02020603050405020304" pitchFamily="18" charset="0"/>
              </a:rPr>
              <a:t>П. 29.3.6. Организация предметно-пространственной среды.</a:t>
            </a:r>
          </a:p>
        </p:txBody>
      </p:sp>
      <p:sp>
        <p:nvSpPr>
          <p:cNvPr id="5" name="Прямоугольник 4">
            <a:extLst>
              <a:ext uri="{FF2B5EF4-FFF2-40B4-BE49-F238E27FC236}">
                <a16:creationId xmlns:a16="http://schemas.microsoft.com/office/drawing/2014/main" xmlns="" id="{CF618E86-453D-4BE4-A197-C5ADBD7D4BD2}"/>
              </a:ext>
            </a:extLst>
          </p:cNvPr>
          <p:cNvSpPr/>
          <p:nvPr/>
        </p:nvSpPr>
        <p:spPr>
          <a:xfrm>
            <a:off x="499945" y="720122"/>
            <a:ext cx="11168272" cy="2585323"/>
          </a:xfrm>
          <a:prstGeom prst="rect">
            <a:avLst/>
          </a:prstGeom>
        </p:spPr>
        <p:txBody>
          <a:bodyPr wrap="square">
            <a:spAutoFit/>
          </a:bodyPr>
          <a:lstStyle/>
          <a:p>
            <a:pPr lvl="0" indent="457200" algn="just"/>
            <a:r>
              <a:rPr lang="ru-RU" dirty="0">
                <a:solidFill>
                  <a:prstClr val="black"/>
                </a:solidFill>
                <a:latin typeface="Times New Roman CYR" panose="02020603050405020304" pitchFamily="18" charset="0"/>
                <a:ea typeface="Times New Roman" panose="02020603050405020304" pitchFamily="18" charset="0"/>
              </a:rPr>
              <a:t>компоненты среды, обеспечивающие ребёнку возможность познавательного развития, экспериментирования, освоения новых технологий, раскрывающие красоту знаний, необходимость научного познания, формирующие научную картину мира;</a:t>
            </a:r>
          </a:p>
          <a:p>
            <a:pPr lvl="0" indent="457200" algn="just"/>
            <a:r>
              <a:rPr lang="ru-RU" dirty="0">
                <a:solidFill>
                  <a:prstClr val="black"/>
                </a:solidFill>
                <a:latin typeface="Times New Roman CYR" panose="02020603050405020304" pitchFamily="18" charset="0"/>
                <a:ea typeface="Times New Roman" panose="02020603050405020304" pitchFamily="18" charset="0"/>
              </a:rPr>
              <a:t>компоненты среды, обеспечивающие ребёнку возможность посильного труда, а также отражающие ценности труда в жизни человека и государства;</a:t>
            </a:r>
          </a:p>
          <a:p>
            <a:pPr lvl="0" indent="457200" algn="just"/>
            <a:r>
              <a:rPr lang="ru-RU" dirty="0">
                <a:solidFill>
                  <a:prstClr val="black"/>
                </a:solidFill>
                <a:latin typeface="Times New Roman CYR" panose="02020603050405020304" pitchFamily="18" charset="0"/>
                <a:ea typeface="Times New Roman" panose="02020603050405020304" pitchFamily="18" charset="0"/>
              </a:rPr>
              <a:t>компоненты среды, обеспечивающие ребёнку возможности для укрепления здоровья, раскрывающие смысл здорового образа жизни, физической культуры и спорта;</a:t>
            </a:r>
          </a:p>
          <a:p>
            <a:pPr lvl="0" indent="457200" algn="just"/>
            <a:r>
              <a:rPr lang="ru-RU" dirty="0">
                <a:solidFill>
                  <a:prstClr val="black"/>
                </a:solidFill>
                <a:latin typeface="Times New Roman CYR" panose="02020603050405020304" pitchFamily="18" charset="0"/>
                <a:ea typeface="Times New Roman" panose="02020603050405020304" pitchFamily="18" charset="0"/>
              </a:rPr>
              <a:t>компоненты среды, предоставляющие ребёнку возможность погружения в культуру России, знакомства с особенностями традиций многонационального российского народа.</a:t>
            </a:r>
          </a:p>
        </p:txBody>
      </p:sp>
    </p:spTree>
    <p:extLst>
      <p:ext uri="{BB962C8B-B14F-4D97-AF65-F5344CB8AC3E}">
        <p14:creationId xmlns:p14="http://schemas.microsoft.com/office/powerpoint/2010/main" val="38687078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Скругленный прямоугольник 48"/>
          <p:cNvSpPr/>
          <p:nvPr/>
        </p:nvSpPr>
        <p:spPr>
          <a:xfrm>
            <a:off x="541375" y="84904"/>
            <a:ext cx="10600264" cy="957093"/>
          </a:xfrm>
          <a:prstGeom prst="roundRect">
            <a:avLst/>
          </a:prstGeom>
          <a:noFill/>
          <a:ln w="1905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ик 2">
            <a:extLst>
              <a:ext uri="{FF2B5EF4-FFF2-40B4-BE49-F238E27FC236}">
                <a16:creationId xmlns:a16="http://schemas.microsoft.com/office/drawing/2014/main" xmlns="" id="{E7B4C62C-75C5-4FD4-BFF0-67C9DE9A1154}"/>
              </a:ext>
            </a:extLst>
          </p:cNvPr>
          <p:cNvSpPr/>
          <p:nvPr/>
        </p:nvSpPr>
        <p:spPr>
          <a:xfrm>
            <a:off x="439363" y="84904"/>
            <a:ext cx="10804288" cy="5786199"/>
          </a:xfrm>
          <a:prstGeom prst="rect">
            <a:avLst/>
          </a:prstGeom>
        </p:spPr>
        <p:txBody>
          <a:bodyPr wrap="square">
            <a:spAutoFit/>
          </a:bodyPr>
          <a:lstStyle/>
          <a:p>
            <a:pPr lvl="0" indent="457200" algn="ctr"/>
            <a:r>
              <a:rPr lang="ru-RU" sz="2100" b="1" dirty="0">
                <a:latin typeface="Times New Roman CYR" panose="02020603050405020304" pitchFamily="18" charset="0"/>
                <a:ea typeface="Times New Roman" panose="02020603050405020304" pitchFamily="18" charset="0"/>
              </a:rPr>
              <a:t>29.4.3.2. Программа предполагает создание следующих условий, обеспечивающих достижение целевых ориентиров в работе с особыми категориями детей:</a:t>
            </a:r>
          </a:p>
          <a:p>
            <a:pPr lvl="0" indent="457200" algn="ctr"/>
            <a:endParaRPr lang="ru-RU" sz="2400" b="1" dirty="0">
              <a:latin typeface="Times New Roman CYR" panose="02020603050405020304" pitchFamily="18" charset="0"/>
              <a:ea typeface="Times New Roman" panose="02020603050405020304" pitchFamily="18" charset="0"/>
            </a:endParaRPr>
          </a:p>
          <a:p>
            <a:pPr lvl="0" indent="457200" algn="just"/>
            <a:r>
              <a:rPr lang="ru-RU" dirty="0">
                <a:solidFill>
                  <a:prstClr val="black"/>
                </a:solidFill>
                <a:latin typeface="Times New Roman CYR" panose="02020603050405020304" pitchFamily="18" charset="0"/>
                <a:ea typeface="Times New Roman" panose="02020603050405020304" pitchFamily="18" charset="0"/>
              </a:rPr>
              <a:t>1) направленное на формирование личности взаимодействие взрослых с детьми, предполагающее создание таких ситуаций, в которых каждому ребёнку с особыми образовательными потребностями предоставляется возможность выбора деятельности, партнера и средств; учитываются особенности деятельности, средств её реализации, ограниченный объем личного опыта детей особых категорий;</a:t>
            </a:r>
          </a:p>
          <a:p>
            <a:pPr lvl="0" indent="457200" algn="just"/>
            <a:r>
              <a:rPr lang="ru-RU" dirty="0">
                <a:solidFill>
                  <a:prstClr val="black"/>
                </a:solidFill>
                <a:latin typeface="Times New Roman CYR" panose="02020603050405020304" pitchFamily="18" charset="0"/>
                <a:ea typeface="Times New Roman" panose="02020603050405020304" pitchFamily="18" charset="0"/>
              </a:rPr>
              <a:t>2) формирование игры как важнейшего фактора воспитания и развития ребёнка с особыми образовательными потребностями, с учётом необходимости развития личности ребёнка, создание условий для самоопределения и социализации детей на основе социокультурных, духовно-нравственных ценностей и принятых в российском обществе правил и норм поведения;</a:t>
            </a:r>
          </a:p>
          <a:p>
            <a:pPr lvl="0" indent="457200" algn="just"/>
            <a:r>
              <a:rPr lang="ru-RU" dirty="0">
                <a:solidFill>
                  <a:prstClr val="black"/>
                </a:solidFill>
                <a:latin typeface="Times New Roman CYR" panose="02020603050405020304" pitchFamily="18" charset="0"/>
                <a:ea typeface="Times New Roman" panose="02020603050405020304" pitchFamily="18" charset="0"/>
              </a:rPr>
              <a:t>3) создание воспитывающей среды, способствующей личностному развитию особой категории дошкольников, их позитивной социализации, сохранению их индивидуальности, охране и укреплению их здоровья и эмоционального благополучия;</a:t>
            </a:r>
          </a:p>
          <a:p>
            <a:pPr lvl="0" indent="457200" algn="just"/>
            <a:r>
              <a:rPr lang="ru-RU" dirty="0">
                <a:solidFill>
                  <a:prstClr val="black"/>
                </a:solidFill>
                <a:latin typeface="Times New Roman CYR" panose="02020603050405020304" pitchFamily="18" charset="0"/>
                <a:ea typeface="Times New Roman" panose="02020603050405020304" pitchFamily="18" charset="0"/>
              </a:rPr>
              <a:t>4) доступность воспитательных мероприятий, совместных и самостоятельных, подвижных и статичных форм активности с учётом особенностей развития и образовательных потребностей ребёнка; речь идет не только о физической доступности, но и об интеллектуальной, когда созданные условия воспитания и применяемые правила должны быть понятны ребёнку с особыми образовательными потребностями;</a:t>
            </a:r>
          </a:p>
          <a:p>
            <a:pPr lvl="0" indent="457200" algn="just"/>
            <a:r>
              <a:rPr lang="ru-RU" dirty="0">
                <a:solidFill>
                  <a:prstClr val="black"/>
                </a:solidFill>
                <a:latin typeface="Times New Roman CYR" panose="02020603050405020304" pitchFamily="18" charset="0"/>
                <a:ea typeface="Times New Roman" panose="02020603050405020304" pitchFamily="18" charset="0"/>
              </a:rPr>
              <a:t>5) участие семьи как необходимое</a:t>
            </a:r>
            <a:r>
              <a:rPr lang="ru-RU" sz="1600" dirty="0">
                <a:solidFill>
                  <a:prstClr val="black"/>
                </a:solidFill>
                <a:latin typeface="Times New Roman CYR" panose="02020603050405020304" pitchFamily="18" charset="0"/>
                <a:ea typeface="Times New Roman" panose="02020603050405020304" pitchFamily="18" charset="0"/>
              </a:rPr>
              <a:t> условие для полноценного воспитания ребёнка дошкольного возраста с особыми образовательными потребностями.</a:t>
            </a:r>
          </a:p>
        </p:txBody>
      </p:sp>
    </p:spTree>
    <p:extLst>
      <p:ext uri="{BB962C8B-B14F-4D97-AF65-F5344CB8AC3E}">
        <p14:creationId xmlns:p14="http://schemas.microsoft.com/office/powerpoint/2010/main" val="13767889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60940"/>
            <a:ext cx="12046998" cy="726828"/>
          </a:xfrm>
        </p:spPr>
        <p:txBody>
          <a:bodyPr>
            <a:normAutofit fontScale="90000"/>
          </a:bodyPr>
          <a:lstStyle/>
          <a:p>
            <a:pPr algn="ctr"/>
            <a:r>
              <a:rPr lang="ru-RU" sz="3600" b="1" dirty="0">
                <a:solidFill>
                  <a:srgbClr val="FF0000"/>
                </a:solidFill>
              </a:rPr>
              <a:t/>
            </a:r>
            <a:br>
              <a:rPr lang="ru-RU" sz="3600" b="1" dirty="0">
                <a:solidFill>
                  <a:srgbClr val="FF0000"/>
                </a:solidFill>
              </a:rPr>
            </a:br>
            <a:r>
              <a:rPr lang="ru-RU" sz="2700" b="1" dirty="0">
                <a:latin typeface="Times New Roman" panose="02020603050405020304" pitchFamily="18" charset="0"/>
                <a:cs typeface="Times New Roman" panose="02020603050405020304" pitchFamily="18" charset="0"/>
              </a:rPr>
              <a:t>IV. Организационный раздел Федеральной программы</a:t>
            </a:r>
            <a:br>
              <a:rPr lang="ru-RU" sz="2700" b="1" dirty="0">
                <a:latin typeface="Times New Roman" panose="02020603050405020304" pitchFamily="18" charset="0"/>
                <a:cs typeface="Times New Roman" panose="02020603050405020304" pitchFamily="18" charset="0"/>
              </a:rPr>
            </a:br>
            <a:endParaRPr lang="ru-RU" sz="27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47005" y="1041997"/>
            <a:ext cx="11203620" cy="3240349"/>
          </a:xfrm>
        </p:spPr>
        <p:txBody>
          <a:bodyPr/>
          <a:lstStyle/>
          <a:p>
            <a:pPr marL="0" indent="0">
              <a:lnSpc>
                <a:spcPct val="100000"/>
              </a:lnSpc>
              <a:buNone/>
            </a:pPr>
            <a:r>
              <a:rPr lang="ru-RU" sz="1800" dirty="0">
                <a:latin typeface="Times New Roman" panose="02020603050405020304" pitchFamily="18" charset="0"/>
                <a:cs typeface="Times New Roman" panose="02020603050405020304" pitchFamily="18" charset="0"/>
              </a:rPr>
              <a:t>30. Психолого-педагогические условия реализации Федеральной программы.</a:t>
            </a:r>
          </a:p>
          <a:p>
            <a:pPr marL="0" indent="0">
              <a:lnSpc>
                <a:spcPct val="100000"/>
              </a:lnSpc>
              <a:buNone/>
            </a:pPr>
            <a:r>
              <a:rPr lang="ru-RU" sz="1800" dirty="0">
                <a:latin typeface="Times New Roman" panose="02020603050405020304" pitchFamily="18" charset="0"/>
                <a:cs typeface="Times New Roman" panose="02020603050405020304" pitchFamily="18" charset="0"/>
              </a:rPr>
              <a:t>31. Особенности организации развивающей предметно-пространственной среды.</a:t>
            </a:r>
          </a:p>
          <a:p>
            <a:pPr marL="0" indent="0">
              <a:lnSpc>
                <a:spcPct val="100000"/>
              </a:lnSpc>
              <a:buNone/>
            </a:pPr>
            <a:r>
              <a:rPr lang="ru-RU" sz="1800" dirty="0">
                <a:latin typeface="Times New Roman" panose="02020603050405020304" pitchFamily="18" charset="0"/>
                <a:cs typeface="Times New Roman" panose="02020603050405020304" pitchFamily="18" charset="0"/>
              </a:rPr>
              <a:t>32. Материально-техническое обеспечение Федеральной программы, обеспеченность методическими материалами и средствами обучения и воспитания.</a:t>
            </a:r>
          </a:p>
          <a:p>
            <a:pPr marL="0" indent="0">
              <a:lnSpc>
                <a:spcPct val="100000"/>
              </a:lnSpc>
              <a:buNone/>
            </a:pPr>
            <a:r>
              <a:rPr lang="ru-RU" sz="1800" dirty="0">
                <a:latin typeface="Times New Roman" panose="02020603050405020304" pitchFamily="18" charset="0"/>
                <a:cs typeface="Times New Roman" panose="02020603050405020304" pitchFamily="18" charset="0"/>
              </a:rPr>
              <a:t>33. Примерный перечень литературных, музыкальных, художественных, анимационных произведений для реализации Федеральной программы.</a:t>
            </a:r>
          </a:p>
          <a:p>
            <a:endParaRPr lang="ru-RU" dirty="0"/>
          </a:p>
        </p:txBody>
      </p:sp>
      <p:sp>
        <p:nvSpPr>
          <p:cNvPr id="4" name="Скругленный прямоугольник 48">
            <a:extLst>
              <a:ext uri="{FF2B5EF4-FFF2-40B4-BE49-F238E27FC236}">
                <a16:creationId xmlns:a16="http://schemas.microsoft.com/office/drawing/2014/main" xmlns="" id="{EEC414F1-6710-4EBC-A909-1C7C6F7305FA}"/>
              </a:ext>
            </a:extLst>
          </p:cNvPr>
          <p:cNvSpPr/>
          <p:nvPr/>
        </p:nvSpPr>
        <p:spPr>
          <a:xfrm>
            <a:off x="541375" y="84904"/>
            <a:ext cx="10600264" cy="957093"/>
          </a:xfrm>
          <a:prstGeom prst="roundRect">
            <a:avLst/>
          </a:prstGeom>
          <a:noFill/>
          <a:ln w="1905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8364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Скругленный прямоугольник 48"/>
          <p:cNvSpPr/>
          <p:nvPr/>
        </p:nvSpPr>
        <p:spPr>
          <a:xfrm>
            <a:off x="621112" y="195164"/>
            <a:ext cx="10600264" cy="957093"/>
          </a:xfrm>
          <a:prstGeom prst="roundRect">
            <a:avLst/>
          </a:prstGeom>
          <a:noFill/>
          <a:ln w="1905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843322" y="306174"/>
            <a:ext cx="10378054" cy="461665"/>
          </a:xfrm>
          <a:prstGeom prst="rect">
            <a:avLst/>
          </a:prstGeom>
        </p:spPr>
        <p:txBody>
          <a:bodyPr wrap="square">
            <a:spAutoFit/>
          </a:bodyPr>
          <a:lstStyle/>
          <a:p>
            <a:pPr algn="ctr">
              <a:spcBef>
                <a:spcPts val="540"/>
              </a:spcBef>
              <a:spcAft>
                <a:spcPts val="540"/>
              </a:spcAft>
            </a:pPr>
            <a:r>
              <a:rPr lang="ru-RU" sz="2400" b="1" kern="0" dirty="0">
                <a:solidFill>
                  <a:srgbClr val="26282F"/>
                </a:solidFill>
                <a:latin typeface="Times New Roman CYR" panose="02020603050405020304" pitchFamily="18" charset="0"/>
              </a:rPr>
              <a:t>Целевой раздел Федеральной программы </a:t>
            </a:r>
            <a:r>
              <a:rPr lang="ru-RU" sz="2400" b="1" kern="0" dirty="0">
                <a:solidFill>
                  <a:srgbClr val="FF0000"/>
                </a:solidFill>
                <a:latin typeface="Times New Roman CYR" panose="02020603050405020304" pitchFamily="18" charset="0"/>
              </a:rPr>
              <a:t>(некоторые пункты)</a:t>
            </a:r>
          </a:p>
        </p:txBody>
      </p:sp>
      <p:sp>
        <p:nvSpPr>
          <p:cNvPr id="3" name="Прямоугольник 2"/>
          <p:cNvSpPr/>
          <p:nvPr/>
        </p:nvSpPr>
        <p:spPr>
          <a:xfrm>
            <a:off x="284085" y="1348418"/>
            <a:ext cx="11693343" cy="4801314"/>
          </a:xfrm>
          <a:prstGeom prst="rect">
            <a:avLst/>
          </a:prstGeom>
        </p:spPr>
        <p:txBody>
          <a:bodyPr wrap="square">
            <a:spAutoFit/>
          </a:bodyPr>
          <a:lstStyle/>
          <a:p>
            <a:pPr indent="457200" algn="just">
              <a:spcAft>
                <a:spcPts val="0"/>
              </a:spcAft>
            </a:pPr>
            <a:r>
              <a:rPr lang="ru-RU" dirty="0">
                <a:latin typeface="Times New Roman CYR" panose="02020603050405020304" pitchFamily="18" charset="0"/>
                <a:ea typeface="Times New Roman" panose="02020603050405020304" pitchFamily="18" charset="0"/>
              </a:rPr>
              <a:t>В соответствии с </a:t>
            </a:r>
            <a:r>
              <a:rPr lang="ru-RU" dirty="0">
                <a:latin typeface="Times New Roman CYR" panose="02020603050405020304" pitchFamily="18" charset="0"/>
                <a:ea typeface="Times New Roman" panose="02020603050405020304" pitchFamily="18" charset="0"/>
                <a:hlinkClick r:id="rId2">
                  <a:extLst>
                    <a:ext uri="{A12FA001-AC4F-418D-AE19-62706E023703}">
                      <ahyp:hlinkClr xmlns="" xmlns:ahyp="http://schemas.microsoft.com/office/drawing/2018/hyperlinkcolor" val="tx"/>
                    </a:ext>
                  </a:extLst>
                </a:hlinkClick>
              </a:rPr>
              <a:t>ФГОС</a:t>
            </a:r>
            <a:r>
              <a:rPr lang="ru-RU" dirty="0">
                <a:latin typeface="Times New Roman CYR" panose="02020603050405020304" pitchFamily="18" charset="0"/>
                <a:ea typeface="Times New Roman" panose="02020603050405020304" pitchFamily="18" charset="0"/>
              </a:rPr>
              <a:t> ДО специфика дошкольного возраста и системные особенности ДО делают неправомерными требования от ребёнка дошкольного возраста конкретных образовательных достижений. Поэтому планируемые результаты освоения Федеральной программы представляют собой возрастные характеристики возможных достижений ребёнка дошкольного возраста на разных возрастных этапах и к завершению ДО.</a:t>
            </a:r>
          </a:p>
          <a:p>
            <a:pPr indent="457200" algn="just">
              <a:spcAft>
                <a:spcPts val="0"/>
              </a:spcAft>
            </a:pPr>
            <a:r>
              <a:rPr lang="ru-RU" dirty="0">
                <a:latin typeface="Times New Roman CYR" panose="02020603050405020304" pitchFamily="18" charset="0"/>
                <a:ea typeface="Times New Roman" panose="02020603050405020304" pitchFamily="18" charset="0"/>
              </a:rPr>
              <a:t>В соответствии с периодизацией психического развития ребёнка согласно культурно-исторической психологии, дошкольное детство подразделяется на три возраста: </a:t>
            </a:r>
            <a:r>
              <a:rPr lang="ru-RU" b="1" dirty="0">
                <a:solidFill>
                  <a:srgbClr val="FF0000"/>
                </a:solidFill>
                <a:latin typeface="Times New Roman CYR" panose="02020603050405020304" pitchFamily="18" charset="0"/>
                <a:ea typeface="Times New Roman" panose="02020603050405020304" pitchFamily="18" charset="0"/>
              </a:rPr>
              <a:t>младенческий (первое и второе полугодия жизни), ранний (от одного года до трех лет) </a:t>
            </a:r>
            <a:r>
              <a:rPr lang="ru-RU" dirty="0">
                <a:latin typeface="Times New Roman CYR" panose="02020603050405020304" pitchFamily="18" charset="0"/>
                <a:ea typeface="Times New Roman" panose="02020603050405020304" pitchFamily="18" charset="0"/>
              </a:rPr>
              <a:t>и дошкольный возраст (от трех до семи лет).</a:t>
            </a:r>
          </a:p>
          <a:p>
            <a:pPr indent="457200" algn="just">
              <a:spcAft>
                <a:spcPts val="0"/>
              </a:spcAft>
            </a:pPr>
            <a:r>
              <a:rPr lang="ru-RU" dirty="0">
                <a:latin typeface="Times New Roman CYR" panose="02020603050405020304" pitchFamily="18" charset="0"/>
                <a:ea typeface="Times New Roman" panose="02020603050405020304" pitchFamily="18" charset="0"/>
              </a:rPr>
              <a:t>Обозначенные в Федеральной программе возрастные ориентиры "к одному году", "к трем годам" и так далее имеют условный характер, что предполагает широкий возрастной диапазон для достижения ребёнком планируемых результатов. Это связано с неустойчивостью, </a:t>
            </a:r>
            <a:r>
              <a:rPr lang="ru-RU" dirty="0" err="1">
                <a:latin typeface="Times New Roman CYR" panose="02020603050405020304" pitchFamily="18" charset="0"/>
                <a:ea typeface="Times New Roman" panose="02020603050405020304" pitchFamily="18" charset="0"/>
              </a:rPr>
              <a:t>гетерохронностью</a:t>
            </a:r>
            <a:r>
              <a:rPr lang="ru-RU" dirty="0">
                <a:latin typeface="Times New Roman CYR" panose="02020603050405020304" pitchFamily="18" charset="0"/>
                <a:ea typeface="Times New Roman" panose="02020603050405020304" pitchFamily="18" charset="0"/>
              </a:rPr>
              <a:t> и индивидуальным темпом психического развития детей в дошкольном детстве, особенно при прохождении критических периодов. По этой причине ребёнок может продемонстрировать обозначенные в планируемых результатах возрастные характеристики развития раньше или позже заданных возрастных ориентиров.</a:t>
            </a:r>
          </a:p>
          <a:p>
            <a:pPr indent="457200" algn="just">
              <a:spcAft>
                <a:spcPts val="0"/>
              </a:spcAft>
            </a:pPr>
            <a:r>
              <a:rPr lang="ru-RU" dirty="0">
                <a:latin typeface="Times New Roman CYR" panose="02020603050405020304" pitchFamily="18" charset="0"/>
                <a:ea typeface="Times New Roman" panose="02020603050405020304" pitchFamily="18" charset="0"/>
              </a:rPr>
              <a:t>Степень выраженности возрастных характеристик возможных достижений может различаться у детей одного возраста по причине высокой индивидуализации их психического развития и разных стартовых условий освоения образовательной программы. Обозначенные различия не должны быть констатированы как трудности ребёнка в освоении образовательной программы ДОО и не подразумевают его включения в соответствующую целевую группу.</a:t>
            </a:r>
          </a:p>
        </p:txBody>
      </p:sp>
      <p:sp>
        <p:nvSpPr>
          <p:cNvPr id="4" name="Прямоугольник 3"/>
          <p:cNvSpPr/>
          <p:nvPr/>
        </p:nvSpPr>
        <p:spPr>
          <a:xfrm>
            <a:off x="479394" y="502335"/>
            <a:ext cx="8993080" cy="677108"/>
          </a:xfrm>
          <a:prstGeom prst="rect">
            <a:avLst/>
          </a:prstGeom>
        </p:spPr>
        <p:txBody>
          <a:bodyPr wrap="square">
            <a:spAutoFit/>
          </a:bodyPr>
          <a:lstStyle/>
          <a:p>
            <a:pPr indent="457200" algn="just">
              <a:spcAft>
                <a:spcPts val="0"/>
              </a:spcAft>
            </a:pPr>
            <a:endParaRPr lang="ru-RU" dirty="0">
              <a:latin typeface="Times New Roman CYR" panose="02020603050405020304" pitchFamily="18" charset="0"/>
              <a:ea typeface="Times New Roman" panose="02020603050405020304" pitchFamily="18" charset="0"/>
            </a:endParaRPr>
          </a:p>
          <a:p>
            <a:pPr indent="457200" algn="ctr">
              <a:spcAft>
                <a:spcPts val="0"/>
              </a:spcAft>
            </a:pPr>
            <a:r>
              <a:rPr lang="ru-RU" sz="2000" b="1" dirty="0">
                <a:latin typeface="Times New Roman CYR" panose="02020603050405020304" pitchFamily="18" charset="0"/>
                <a:ea typeface="Times New Roman" panose="02020603050405020304" pitchFamily="18" charset="0"/>
              </a:rPr>
              <a:t>Планируемые результаты реализации Федеральной программы.</a:t>
            </a:r>
          </a:p>
        </p:txBody>
      </p:sp>
    </p:spTree>
    <p:extLst>
      <p:ext uri="{BB962C8B-B14F-4D97-AF65-F5344CB8AC3E}">
        <p14:creationId xmlns:p14="http://schemas.microsoft.com/office/powerpoint/2010/main" val="1470019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Скругленный прямоугольник 48"/>
          <p:cNvSpPr/>
          <p:nvPr/>
        </p:nvSpPr>
        <p:spPr>
          <a:xfrm>
            <a:off x="487947" y="88489"/>
            <a:ext cx="10600264" cy="648358"/>
          </a:xfrm>
          <a:prstGeom prst="roundRect">
            <a:avLst/>
          </a:prstGeom>
          <a:noFill/>
          <a:ln w="1905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763481" y="186833"/>
            <a:ext cx="10324730" cy="461665"/>
          </a:xfrm>
          <a:prstGeom prst="rect">
            <a:avLst/>
          </a:prstGeom>
        </p:spPr>
        <p:txBody>
          <a:bodyPr wrap="square">
            <a:spAutoFit/>
          </a:bodyPr>
          <a:lstStyle/>
          <a:p>
            <a:pPr indent="457200" algn="just">
              <a:spcAft>
                <a:spcPts val="0"/>
              </a:spcAft>
            </a:pPr>
            <a:r>
              <a:rPr lang="ru-RU" sz="2400" dirty="0">
                <a:solidFill>
                  <a:srgbClr val="0070C0"/>
                </a:solidFill>
                <a:latin typeface="Times New Roman CYR" panose="02020603050405020304" pitchFamily="18" charset="0"/>
                <a:ea typeface="Times New Roman" panose="02020603050405020304" pitchFamily="18" charset="0"/>
              </a:rPr>
              <a:t> </a:t>
            </a:r>
            <a:r>
              <a:rPr lang="ru-RU" sz="2400" b="1" dirty="0">
                <a:latin typeface="Times New Roman CYR" panose="02020603050405020304" pitchFamily="18" charset="0"/>
                <a:ea typeface="Times New Roman" panose="02020603050405020304" pitchFamily="18" charset="0"/>
              </a:rPr>
              <a:t>Педагогическая диагностика достижения планируемых результатов.</a:t>
            </a:r>
          </a:p>
        </p:txBody>
      </p:sp>
      <p:sp>
        <p:nvSpPr>
          <p:cNvPr id="3" name="Прямоугольник 2"/>
          <p:cNvSpPr/>
          <p:nvPr/>
        </p:nvSpPr>
        <p:spPr>
          <a:xfrm>
            <a:off x="75431" y="736847"/>
            <a:ext cx="12041138" cy="6186309"/>
          </a:xfrm>
          <a:prstGeom prst="rect">
            <a:avLst/>
          </a:prstGeom>
        </p:spPr>
        <p:txBody>
          <a:bodyPr wrap="square">
            <a:spAutoFit/>
          </a:bodyPr>
          <a:lstStyle/>
          <a:p>
            <a:pPr indent="457200" algn="just">
              <a:spcAft>
                <a:spcPts val="0"/>
              </a:spcAft>
            </a:pPr>
            <a:r>
              <a:rPr lang="ru-RU" dirty="0">
                <a:latin typeface="Times New Roman CYR" panose="02020603050405020304" pitchFamily="18" charset="0"/>
                <a:ea typeface="Times New Roman" panose="02020603050405020304" pitchFamily="18" charset="0"/>
              </a:rPr>
              <a:t>П.16.1. Педагогическая диагностика достижений планируемых результатов направлена на изучение </a:t>
            </a:r>
            <a:r>
              <a:rPr lang="ru-RU" dirty="0" err="1">
                <a:latin typeface="Times New Roman CYR" panose="02020603050405020304" pitchFamily="18" charset="0"/>
                <a:ea typeface="Times New Roman" panose="02020603050405020304" pitchFamily="18" charset="0"/>
              </a:rPr>
              <a:t>деятельностных</a:t>
            </a:r>
            <a:r>
              <a:rPr lang="ru-RU" dirty="0">
                <a:latin typeface="Times New Roman CYR" panose="02020603050405020304" pitchFamily="18" charset="0"/>
                <a:ea typeface="Times New Roman" panose="02020603050405020304" pitchFamily="18" charset="0"/>
              </a:rPr>
              <a:t> умений ребёнка, его интересов, предпочтений, склонностей, личностных особенностей, способов взаимодействия со взрослыми и сверстниками. Она позволяет выявлять особенности и динамику развития ребёнка, составлять на основе полученных данных индивидуальные образовательные маршруты освоения образовательной программы, своевременно вносить изменения в планирование, содержание и организацию образовательной деятельности.</a:t>
            </a:r>
          </a:p>
          <a:p>
            <a:pPr indent="457200" algn="just">
              <a:spcAft>
                <a:spcPts val="0"/>
              </a:spcAft>
            </a:pPr>
            <a:r>
              <a:rPr lang="ru-RU" dirty="0">
                <a:latin typeface="Times New Roman CYR" panose="02020603050405020304" pitchFamily="18" charset="0"/>
                <a:ea typeface="Times New Roman" panose="02020603050405020304" pitchFamily="18" charset="0"/>
              </a:rPr>
              <a:t>П.16.2. Цели педагогической диагностики, а также особенности её проведения определяются требованиями </a:t>
            </a:r>
            <a:r>
              <a:rPr lang="ru-RU" dirty="0">
                <a:latin typeface="Times New Roman CYR" panose="02020603050405020304" pitchFamily="18" charset="0"/>
                <a:ea typeface="Times New Roman" panose="02020603050405020304" pitchFamily="18" charset="0"/>
                <a:hlinkClick r:id="rId2">
                  <a:extLst>
                    <a:ext uri="{A12FA001-AC4F-418D-AE19-62706E023703}">
                      <ahyp:hlinkClr xmlns="" xmlns:ahyp="http://schemas.microsoft.com/office/drawing/2018/hyperlinkcolor" val="tx"/>
                    </a:ext>
                  </a:extLst>
                </a:hlinkClick>
              </a:rPr>
              <a:t>ФГОС</a:t>
            </a:r>
            <a:r>
              <a:rPr lang="ru-RU" dirty="0">
                <a:latin typeface="Times New Roman CYR" panose="02020603050405020304" pitchFamily="18" charset="0"/>
                <a:ea typeface="Times New Roman" panose="02020603050405020304" pitchFamily="18" charset="0"/>
              </a:rPr>
              <a:t> ДО. При реализации Программы может проводиться оценка индивидуального развития детей</a:t>
            </a:r>
            <a:r>
              <a:rPr lang="ru-RU" baseline="30000" dirty="0">
                <a:latin typeface="Times New Roman CYR" panose="02020603050405020304" pitchFamily="18" charset="0"/>
                <a:ea typeface="Times New Roman" panose="02020603050405020304" pitchFamily="18" charset="0"/>
              </a:rPr>
              <a:t> </a:t>
            </a:r>
            <a:r>
              <a:rPr lang="ru-RU" baseline="30000" dirty="0">
                <a:latin typeface="Times New Roman CYR" panose="02020603050405020304" pitchFamily="18" charset="0"/>
                <a:ea typeface="Times New Roman" panose="02020603050405020304" pitchFamily="18" charset="0"/>
                <a:hlinkClick r:id="rId3" action="ppaction://hlinkfile">
                  <a:extLst>
                    <a:ext uri="{A12FA001-AC4F-418D-AE19-62706E023703}">
                      <ahyp:hlinkClr xmlns="" xmlns:ahyp="http://schemas.microsoft.com/office/drawing/2018/hyperlinkcolor" val="tx"/>
                    </a:ext>
                  </a:extLst>
                </a:hlinkClick>
              </a:rPr>
              <a:t>4</a:t>
            </a:r>
            <a:r>
              <a:rPr lang="ru-RU" dirty="0">
                <a:latin typeface="Times New Roman CYR" panose="02020603050405020304" pitchFamily="18" charset="0"/>
                <a:ea typeface="Times New Roman" panose="02020603050405020304" pitchFamily="18" charset="0"/>
              </a:rPr>
              <a:t>, которая осуществляется педагогом в рамках педагогической диагностики. Вопрос о её проведении для получения информации о динамике возрастного развития ребёнка и успешности освоения им Программы, формах организации и методах решается непосредственно ДОО.</a:t>
            </a:r>
          </a:p>
          <a:p>
            <a:pPr indent="457200" algn="ctr">
              <a:spcAft>
                <a:spcPts val="0"/>
              </a:spcAft>
            </a:pPr>
            <a:r>
              <a:rPr lang="ru-RU" u="sng" dirty="0">
                <a:latin typeface="Times New Roman CYR" panose="02020603050405020304" pitchFamily="18" charset="0"/>
                <a:ea typeface="Times New Roman" panose="02020603050405020304" pitchFamily="18" charset="0"/>
              </a:rPr>
              <a:t>П.16.3. Специфика педагогической диагностики достижения планируемых образовательных результатов обусловлена следующими требованиями </a:t>
            </a:r>
            <a:r>
              <a:rPr lang="ru-RU" u="sng" dirty="0">
                <a:latin typeface="Times New Roman CYR" panose="02020603050405020304" pitchFamily="18" charset="0"/>
                <a:ea typeface="Times New Roman" panose="02020603050405020304" pitchFamily="18" charset="0"/>
                <a:hlinkClick r:id="rId2">
                  <a:extLst>
                    <a:ext uri="{A12FA001-AC4F-418D-AE19-62706E023703}">
                      <ahyp:hlinkClr xmlns="" xmlns:ahyp="http://schemas.microsoft.com/office/drawing/2018/hyperlinkcolor" val="tx"/>
                    </a:ext>
                  </a:extLst>
                </a:hlinkClick>
              </a:rPr>
              <a:t>ФГОС</a:t>
            </a:r>
            <a:r>
              <a:rPr lang="ru-RU" u="sng" dirty="0">
                <a:latin typeface="Times New Roman CYR" panose="02020603050405020304" pitchFamily="18" charset="0"/>
                <a:ea typeface="Times New Roman" panose="02020603050405020304" pitchFamily="18" charset="0"/>
              </a:rPr>
              <a:t> ДО:</a:t>
            </a:r>
          </a:p>
          <a:p>
            <a:pPr indent="457200" algn="just">
              <a:spcAft>
                <a:spcPts val="0"/>
              </a:spcAft>
            </a:pPr>
            <a:r>
              <a:rPr lang="ru-RU" dirty="0">
                <a:latin typeface="Times New Roman CYR" panose="02020603050405020304" pitchFamily="18" charset="0"/>
                <a:ea typeface="Times New Roman" panose="02020603050405020304" pitchFamily="18" charset="0"/>
              </a:rPr>
              <a:t>планируемые результаты освоения основной образовательной программы ДО заданы как целевые ориентиры ДО и представляют собой социально-нормативные возрастные характеристики возможных достижений ребёнка на разных этапах дошкольного детства;</a:t>
            </a:r>
          </a:p>
          <a:p>
            <a:pPr indent="457200" algn="just">
              <a:spcAft>
                <a:spcPts val="0"/>
              </a:spcAft>
            </a:pPr>
            <a:r>
              <a:rPr lang="ru-RU" dirty="0">
                <a:latin typeface="Times New Roman CYR" panose="02020603050405020304" pitchFamily="18" charset="0"/>
                <a:ea typeface="Times New Roman" panose="02020603050405020304" pitchFamily="18" charset="0"/>
              </a:rPr>
              <a:t>целевые ориентиры не подлежат непосредственной оценке, в том числе и в виде педагогической диагностики (мониторинга), и не являются основанием для их формального сравнения с реальными достижениями детей и основой объективной оценки соответствия установленным требованиям образовательной деятельности и подготовки детей;</a:t>
            </a:r>
          </a:p>
          <a:p>
            <a:pPr indent="457200" algn="just">
              <a:spcAft>
                <a:spcPts val="0"/>
              </a:spcAft>
            </a:pPr>
            <a:r>
              <a:rPr lang="ru-RU" dirty="0">
                <a:latin typeface="Times New Roman CYR" panose="02020603050405020304" pitchFamily="18" charset="0"/>
                <a:ea typeface="Times New Roman" panose="02020603050405020304" pitchFamily="18" charset="0"/>
              </a:rPr>
              <a:t>освоение Программы не сопровождается проведением промежуточных аттестаций и итоговой аттестации обучающихся. Данные положения подчеркивают направленность педагогической диагностики на оценку индивидуального развития детей дошкольного возраста, на основе которой определяется эффективность педагогических действий и осуществляется их дальнейшее планирование.</a:t>
            </a:r>
          </a:p>
        </p:txBody>
      </p:sp>
    </p:spTree>
    <p:extLst>
      <p:ext uri="{BB962C8B-B14F-4D97-AF65-F5344CB8AC3E}">
        <p14:creationId xmlns:p14="http://schemas.microsoft.com/office/powerpoint/2010/main" val="2384736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Скругленный прямоугольник 48"/>
          <p:cNvSpPr/>
          <p:nvPr/>
        </p:nvSpPr>
        <p:spPr>
          <a:xfrm>
            <a:off x="541375" y="84904"/>
            <a:ext cx="10600264" cy="957093"/>
          </a:xfrm>
          <a:prstGeom prst="roundRect">
            <a:avLst/>
          </a:prstGeom>
          <a:noFill/>
          <a:ln w="1905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283922" y="1308328"/>
            <a:ext cx="11490827" cy="3139321"/>
          </a:xfrm>
          <a:prstGeom prst="rect">
            <a:avLst/>
          </a:prstGeom>
        </p:spPr>
        <p:txBody>
          <a:bodyPr wrap="square">
            <a:spAutoFit/>
          </a:bodyPr>
          <a:lstStyle/>
          <a:p>
            <a:pPr indent="457200" algn="just">
              <a:spcAft>
                <a:spcPts val="0"/>
              </a:spcAft>
            </a:pPr>
            <a:r>
              <a:rPr lang="ru-RU" dirty="0">
                <a:latin typeface="Times New Roman CYR" panose="02020603050405020304" pitchFamily="18" charset="0"/>
                <a:ea typeface="Times New Roman" panose="02020603050405020304" pitchFamily="18" charset="0"/>
              </a:rPr>
              <a:t>П.16.4. Результаты педагогической диагностики (мониторинга) могут использоваться исключительно для решения следующих образовательных задач:</a:t>
            </a:r>
          </a:p>
          <a:p>
            <a:pPr indent="457200" algn="just">
              <a:spcAft>
                <a:spcPts val="0"/>
              </a:spcAft>
            </a:pPr>
            <a:r>
              <a:rPr lang="ru-RU" dirty="0">
                <a:latin typeface="Times New Roman CYR" panose="02020603050405020304" pitchFamily="18" charset="0"/>
                <a:ea typeface="Times New Roman" panose="02020603050405020304" pitchFamily="18" charset="0"/>
              </a:rPr>
              <a:t>1) индивидуализации образования (в том числе поддержки ребёнка, построения его образовательной траектории или профессиональной коррекции особенностей его развития);</a:t>
            </a:r>
          </a:p>
          <a:p>
            <a:pPr indent="457200" algn="just">
              <a:spcAft>
                <a:spcPts val="0"/>
              </a:spcAft>
            </a:pPr>
            <a:r>
              <a:rPr lang="ru-RU" dirty="0">
                <a:latin typeface="Times New Roman CYR" panose="02020603050405020304" pitchFamily="18" charset="0"/>
                <a:ea typeface="Times New Roman" panose="02020603050405020304" pitchFamily="18" charset="0"/>
              </a:rPr>
              <a:t>2) оптимизации работы с группой детей.</a:t>
            </a:r>
          </a:p>
          <a:p>
            <a:pPr indent="457200" algn="just">
              <a:spcAft>
                <a:spcPts val="0"/>
              </a:spcAft>
            </a:pPr>
            <a:r>
              <a:rPr lang="ru-RU" dirty="0">
                <a:latin typeface="Times New Roman CYR" panose="02020603050405020304" pitchFamily="18" charset="0"/>
                <a:ea typeface="Times New Roman" panose="02020603050405020304" pitchFamily="18" charset="0"/>
              </a:rPr>
              <a:t>П.16.5. Периодичность проведения педагогической диагностики определяется ДОО. Оптимальным является её проведение на начальном этапе освоения ребёнком образовательной программы в зависимости от времени его поступления в дошкольную группу (стартовая диагностика) и на завершающем этапе освоения программы его возрастной группой (заключительная, финальная диагностика). При проведении диагностики на начальном этапе учитывается адаптационный период пребывания ребёнка в группе. Сравнение результатов стартовой и финальной диагностики позволяет выявить индивидуальную динамику развития ребёнка.</a:t>
            </a:r>
          </a:p>
        </p:txBody>
      </p:sp>
      <p:sp>
        <p:nvSpPr>
          <p:cNvPr id="4" name="Прямоугольник 3"/>
          <p:cNvSpPr/>
          <p:nvPr/>
        </p:nvSpPr>
        <p:spPr>
          <a:xfrm>
            <a:off x="541375" y="204187"/>
            <a:ext cx="10520202" cy="461665"/>
          </a:xfrm>
          <a:prstGeom prst="rect">
            <a:avLst/>
          </a:prstGeom>
        </p:spPr>
        <p:txBody>
          <a:bodyPr wrap="square">
            <a:spAutoFit/>
          </a:bodyPr>
          <a:lstStyle/>
          <a:p>
            <a:pPr indent="457200" algn="ctr">
              <a:spcAft>
                <a:spcPts val="0"/>
              </a:spcAft>
            </a:pPr>
            <a:r>
              <a:rPr lang="ru-RU" sz="2400" b="1" dirty="0">
                <a:latin typeface="Times New Roman CYR" panose="02020603050405020304" pitchFamily="18" charset="0"/>
                <a:ea typeface="Times New Roman" panose="02020603050405020304" pitchFamily="18" charset="0"/>
              </a:rPr>
              <a:t>Педагогическая диагностика достижения планируемых результатов.</a:t>
            </a:r>
          </a:p>
        </p:txBody>
      </p:sp>
    </p:spTree>
    <p:extLst>
      <p:ext uri="{BB962C8B-B14F-4D97-AF65-F5344CB8AC3E}">
        <p14:creationId xmlns:p14="http://schemas.microsoft.com/office/powerpoint/2010/main" val="1310072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Скругленный прямоугольник 48"/>
          <p:cNvSpPr/>
          <p:nvPr/>
        </p:nvSpPr>
        <p:spPr>
          <a:xfrm>
            <a:off x="612396" y="187305"/>
            <a:ext cx="10600264" cy="957093"/>
          </a:xfrm>
          <a:prstGeom prst="roundRect">
            <a:avLst/>
          </a:prstGeom>
          <a:noFill/>
          <a:ln w="1905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372861" y="1305341"/>
            <a:ext cx="11446277" cy="4247317"/>
          </a:xfrm>
          <a:prstGeom prst="rect">
            <a:avLst/>
          </a:prstGeom>
        </p:spPr>
        <p:txBody>
          <a:bodyPr wrap="square">
            <a:spAutoFit/>
          </a:bodyPr>
          <a:lstStyle/>
          <a:p>
            <a:pPr indent="457200" algn="just">
              <a:spcAft>
                <a:spcPts val="0"/>
              </a:spcAft>
            </a:pPr>
            <a:r>
              <a:rPr lang="ru-RU" dirty="0">
                <a:latin typeface="Times New Roman CYR" panose="02020603050405020304" pitchFamily="18" charset="0"/>
                <a:ea typeface="Times New Roman" panose="02020603050405020304" pitchFamily="18" charset="0"/>
              </a:rPr>
              <a:t>П.16.6. Педагогическая диагностика индивидуального развития детей проводится педагогом в произвольной форме на основе </a:t>
            </a:r>
            <a:r>
              <a:rPr lang="ru-RU" dirty="0" err="1">
                <a:latin typeface="Times New Roman CYR" panose="02020603050405020304" pitchFamily="18" charset="0"/>
                <a:ea typeface="Times New Roman" panose="02020603050405020304" pitchFamily="18" charset="0"/>
              </a:rPr>
              <a:t>малоформализованных</a:t>
            </a:r>
            <a:r>
              <a:rPr lang="ru-RU" dirty="0">
                <a:latin typeface="Times New Roman CYR" panose="02020603050405020304" pitchFamily="18" charset="0"/>
                <a:ea typeface="Times New Roman" panose="02020603050405020304" pitchFamily="18" charset="0"/>
              </a:rPr>
              <a:t> диагностических методов: наблюдения, свободных бесед с детьми, анализа продуктов детской деятельности (рисунков, работ по лепке, аппликации, построек, поделок и тому подобное), специальных диагностических ситуаций. При необходимости педагог может использовать специальные методики диагностики физического, коммуникативного, познавательного, речевого, художественно-эстетического развития.</a:t>
            </a:r>
          </a:p>
          <a:p>
            <a:pPr indent="457200" algn="just">
              <a:spcAft>
                <a:spcPts val="0"/>
              </a:spcAft>
            </a:pPr>
            <a:r>
              <a:rPr lang="ru-RU" dirty="0">
                <a:latin typeface="Times New Roman CYR" panose="02020603050405020304" pitchFamily="18" charset="0"/>
                <a:ea typeface="Times New Roman" panose="02020603050405020304" pitchFamily="18" charset="0"/>
              </a:rPr>
              <a:t>П.16.7. Основным методом педагогической диагностики является наблюдение. Ориентирами для наблюдения являются возрастные характеристики развития ребёнка. Они выступают как обобщенные показатели возможных достижений детей на разных этапах дошкольного детства в соответствующих образовательных областях. </a:t>
            </a:r>
          </a:p>
          <a:p>
            <a:pPr indent="457200" algn="just">
              <a:spcAft>
                <a:spcPts val="0"/>
              </a:spcAft>
            </a:pPr>
            <a:r>
              <a:rPr lang="ru-RU" dirty="0">
                <a:latin typeface="Times New Roman CYR" panose="02020603050405020304" pitchFamily="18" charset="0"/>
                <a:ea typeface="Times New Roman" panose="02020603050405020304" pitchFamily="18" charset="0"/>
              </a:rPr>
              <a:t>Результаты наблюдения фиксируются, способ и форму их регистрации педагог выбирает самостоятельно. Оптимальной формой фиксации результатов наблюдения может являться карта развития ребёнка. Педагог может составить её самостоятельно, отразив показатели возрастного развития ребёнка и критерии их оценивания. Фиксация данных наблюдения позволит педагогу выявить и проанализировать динамику в развитии ребёнка на определенном возрастном этапе, а также скорректировать образовательную деятельность с учётом индивидуальных особенностей развития ребёнка и его потребностей.</a:t>
            </a:r>
          </a:p>
        </p:txBody>
      </p:sp>
      <p:sp>
        <p:nvSpPr>
          <p:cNvPr id="4" name="Прямоугольник 3"/>
          <p:cNvSpPr/>
          <p:nvPr/>
        </p:nvSpPr>
        <p:spPr>
          <a:xfrm>
            <a:off x="532498" y="435018"/>
            <a:ext cx="10520202" cy="461665"/>
          </a:xfrm>
          <a:prstGeom prst="rect">
            <a:avLst/>
          </a:prstGeom>
        </p:spPr>
        <p:txBody>
          <a:bodyPr wrap="square">
            <a:spAutoFit/>
          </a:bodyPr>
          <a:lstStyle/>
          <a:p>
            <a:pPr indent="457200" algn="ctr">
              <a:spcAft>
                <a:spcPts val="0"/>
              </a:spcAft>
            </a:pPr>
            <a:r>
              <a:rPr lang="ru-RU" sz="2400" b="1" dirty="0">
                <a:latin typeface="Times New Roman CYR" panose="02020603050405020304" pitchFamily="18" charset="0"/>
                <a:ea typeface="Times New Roman" panose="02020603050405020304" pitchFamily="18" charset="0"/>
              </a:rPr>
              <a:t>Педагогическая диагностика достижения планируемых результатов.</a:t>
            </a:r>
          </a:p>
        </p:txBody>
      </p:sp>
    </p:spTree>
    <p:extLst>
      <p:ext uri="{BB962C8B-B14F-4D97-AF65-F5344CB8AC3E}">
        <p14:creationId xmlns:p14="http://schemas.microsoft.com/office/powerpoint/2010/main" val="376068459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1982</TotalTime>
  <Words>10428</Words>
  <Application>Microsoft Office PowerPoint</Application>
  <PresentationFormat>Произвольный</PresentationFormat>
  <Paragraphs>446</Paragraphs>
  <Slides>54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54</vt:i4>
      </vt:variant>
    </vt:vector>
  </HeadingPairs>
  <TitlesOfParts>
    <vt:vector size="55" baseType="lpstr">
      <vt:lpstr>Тема Office</vt:lpstr>
      <vt:lpstr>   Федеральная образовательная программа дошкольного образования  Младенческий и ранний возраст </vt:lpstr>
      <vt:lpstr>Федеральная образовательная программа дошкольного образования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IV. Организационный раздел Федеральной программы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25дс</dc:creator>
  <cp:lastModifiedBy>Admin</cp:lastModifiedBy>
  <cp:revision>151</cp:revision>
  <dcterms:created xsi:type="dcterms:W3CDTF">2022-11-17T13:48:01Z</dcterms:created>
  <dcterms:modified xsi:type="dcterms:W3CDTF">2023-04-23T22:20:59Z</dcterms:modified>
</cp:coreProperties>
</file>